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2"/>
  </p:notesMasterIdLst>
  <p:sldIdLst>
    <p:sldId id="256" r:id="rId2"/>
    <p:sldId id="258" r:id="rId3"/>
    <p:sldId id="259" r:id="rId4"/>
    <p:sldId id="261" r:id="rId5"/>
    <p:sldId id="262" r:id="rId6"/>
    <p:sldId id="260" r:id="rId7"/>
    <p:sldId id="264" r:id="rId8"/>
    <p:sldId id="266" r:id="rId9"/>
    <p:sldId id="267" r:id="rId10"/>
    <p:sldId id="26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lie Blauvelt" initials="JB" lastIdx="1" clrIdx="0">
    <p:extLst>
      <p:ext uri="{19B8F6BF-5375-455C-9EA6-DF929625EA0E}">
        <p15:presenceInfo xmlns:p15="http://schemas.microsoft.com/office/powerpoint/2012/main" userId="S::JBLAUVELT@scc.virginia.gov::62758c94-82f3-47b9-9736-fd5f776a95c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0755" autoAdjust="0"/>
  </p:normalViewPr>
  <p:slideViewPr>
    <p:cSldViewPr snapToGrid="0">
      <p:cViewPr varScale="1">
        <p:scale>
          <a:sx n="66" d="100"/>
          <a:sy n="66" d="100"/>
        </p:scale>
        <p:origin x="128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9F9B5B-20A7-4A43-9E18-D4E147456EFF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E8F59A-2574-4F4A-8A90-94826F54F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401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E8F59A-2574-4F4A-8A90-94826F54F61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0835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E8F59A-2574-4F4A-8A90-94826F54F61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5021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E8F59A-2574-4F4A-8A90-94826F54F61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1520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E8F59A-2574-4F4A-8A90-94826F54F61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9381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E8F59A-2574-4F4A-8A90-94826F54F61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2181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E8F59A-2574-4F4A-8A90-94826F54F61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084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E8F59A-2574-4F4A-8A90-94826F54F61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0431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E8F59A-2574-4F4A-8A90-94826F54F61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6372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E8F59A-2574-4F4A-8A90-94826F54F61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6134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E8F59A-2574-4F4A-8A90-94826F54F61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821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437A0-8124-4B92-ADF0-EE9B136AD94F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BAE72-0135-4482-8C18-87CE9618E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207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437A0-8124-4B92-ADF0-EE9B136AD94F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BAE72-0135-4482-8C18-87CE9618E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593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437A0-8124-4B92-ADF0-EE9B136AD94F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BAE72-0135-4482-8C18-87CE9618E05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58334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437A0-8124-4B92-ADF0-EE9B136AD94F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BAE72-0135-4482-8C18-87CE9618E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558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437A0-8124-4B92-ADF0-EE9B136AD94F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BAE72-0135-4482-8C18-87CE9618E05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688237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437A0-8124-4B92-ADF0-EE9B136AD94F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BAE72-0135-4482-8C18-87CE9618E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4646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437A0-8124-4B92-ADF0-EE9B136AD94F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BAE72-0135-4482-8C18-87CE9618E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4963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437A0-8124-4B92-ADF0-EE9B136AD94F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BAE72-0135-4482-8C18-87CE9618E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218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437A0-8124-4B92-ADF0-EE9B136AD94F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BAE72-0135-4482-8C18-87CE9618E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085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437A0-8124-4B92-ADF0-EE9B136AD94F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BAE72-0135-4482-8C18-87CE9618E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472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437A0-8124-4B92-ADF0-EE9B136AD94F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BAE72-0135-4482-8C18-87CE9618E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30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437A0-8124-4B92-ADF0-EE9B136AD94F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BAE72-0135-4482-8C18-87CE9618E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713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437A0-8124-4B92-ADF0-EE9B136AD94F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BAE72-0135-4482-8C18-87CE9618E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342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437A0-8124-4B92-ADF0-EE9B136AD94F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BAE72-0135-4482-8C18-87CE9618E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183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437A0-8124-4B92-ADF0-EE9B136AD94F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BAE72-0135-4482-8C18-87CE9618E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073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437A0-8124-4B92-ADF0-EE9B136AD94F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BAE72-0135-4482-8C18-87CE9618E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991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E437A0-8124-4B92-ADF0-EE9B136AD94F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7DBAE72-0135-4482-8C18-87CE9618E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757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  <p:sldLayoutId id="2147483840" r:id="rId12"/>
    <p:sldLayoutId id="2147483841" r:id="rId13"/>
    <p:sldLayoutId id="2147483842" r:id="rId14"/>
    <p:sldLayoutId id="2147483843" r:id="rId15"/>
    <p:sldLayoutId id="214748384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E072D-CEEA-412A-80B0-0550FF91F5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4945" y="1657779"/>
            <a:ext cx="7766936" cy="1646302"/>
          </a:xfrm>
        </p:spPr>
        <p:txBody>
          <a:bodyPr>
            <a:normAutofit fontScale="90000"/>
          </a:bodyPr>
          <a:lstStyle/>
          <a:p>
            <a:r>
              <a:rPr lang="en-US" dirty="0"/>
              <a:t>The Future of Balance Billing in Virginia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31BA79-A6F4-48EB-A2DA-9189EE161F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Van Tompkins, Policy Advisor, Manager, Balance Billing</a:t>
            </a:r>
          </a:p>
          <a:p>
            <a:r>
              <a:rPr lang="en-US" dirty="0"/>
              <a:t>Julie Blauvelt, Deputy Commissioner</a:t>
            </a:r>
          </a:p>
          <a:p>
            <a:r>
              <a:rPr lang="en-US" dirty="0"/>
              <a:t>State Corporation Commission, Bureau of Insurance</a:t>
            </a:r>
          </a:p>
          <a:p>
            <a:r>
              <a:rPr lang="en-US" dirty="0"/>
              <a:t>November 10, 2021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E9D1BB3-499B-4111-8C35-A73C5B32980D}"/>
              </a:ext>
            </a:extLst>
          </p:cNvPr>
          <p:cNvSpPr txBox="1"/>
          <p:nvPr/>
        </p:nvSpPr>
        <p:spPr>
          <a:xfrm>
            <a:off x="6325496" y="3304081"/>
            <a:ext cx="4023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2021 VAHP Fall Forum</a:t>
            </a:r>
          </a:p>
        </p:txBody>
      </p:sp>
    </p:spTree>
    <p:extLst>
      <p:ext uri="{BB962C8B-B14F-4D97-AF65-F5344CB8AC3E}">
        <p14:creationId xmlns:p14="http://schemas.microsoft.com/office/powerpoint/2010/main" val="1230631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7E1A8-7EEE-44E7-B4C1-6D88A24E6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Arbitration Statistics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64E323-9334-43A1-BA2A-5FD8C6126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total of 727 arbitration requests were received through October 31, 2021,     of which 660 requests were accepted as eligible</a:t>
            </a:r>
          </a:p>
          <a:p>
            <a:r>
              <a:rPr lang="en-US" dirty="0"/>
              <a:t>111 Arbitrators participate</a:t>
            </a:r>
          </a:p>
          <a:p>
            <a:r>
              <a:rPr lang="en-US" dirty="0"/>
              <a:t>391 self-funded groups have opted-in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778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2B135-E78F-45BD-B5DC-877E7D630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Shared Enforcement of the No Surprises 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2FCE9-948D-4ACF-837C-8BEB0DF089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States are the primary enforcers; federal agencies enforce where a state fails to substantially enforce</a:t>
            </a:r>
          </a:p>
          <a:p>
            <a:r>
              <a:rPr lang="en-US" dirty="0"/>
              <a:t>CMS is in discussions with states to learn the limits of state enforcement</a:t>
            </a:r>
          </a:p>
          <a:p>
            <a:r>
              <a:rPr lang="en-US" dirty="0"/>
              <a:t>CMS intends to provide a letter outlining state versus federal enforcement – </a:t>
            </a:r>
            <a:r>
              <a:rPr lang="en-US" b="1" dirty="0"/>
              <a:t>will be a work in progress</a:t>
            </a:r>
          </a:p>
          <a:p>
            <a:r>
              <a:rPr lang="en-US" dirty="0"/>
              <a:t>Virginia to enforce provisions of the NSA that are Virginia law  </a:t>
            </a:r>
          </a:p>
          <a:p>
            <a:r>
              <a:rPr lang="en-US" dirty="0"/>
              <a:t>Federal agencies enforce provisions that go beyond Virginia law</a:t>
            </a:r>
          </a:p>
        </p:txBody>
      </p:sp>
    </p:spTree>
    <p:extLst>
      <p:ext uri="{BB962C8B-B14F-4D97-AF65-F5344CB8AC3E}">
        <p14:creationId xmlns:p14="http://schemas.microsoft.com/office/powerpoint/2010/main" val="1245501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9DAE0-EBF6-4A3A-BDE2-260C22AA6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Virginia Shared Enforcement: Providers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1AB45-A405-4F8E-B786-78E070DB6C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Bureau of Insurance shares enforcement of Virginia balance billing protections with Department of Health and Board of Medicine</a:t>
            </a:r>
          </a:p>
        </p:txBody>
      </p:sp>
    </p:spTree>
    <p:extLst>
      <p:ext uri="{BB962C8B-B14F-4D97-AF65-F5344CB8AC3E}">
        <p14:creationId xmlns:p14="http://schemas.microsoft.com/office/powerpoint/2010/main" val="3466828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C4328-9B70-403D-8410-B336E6089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Virginia’s Approach to the No Surprises 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65E20-808B-423C-911E-B2D800F06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Virginia law effective January 1, 2021</a:t>
            </a:r>
          </a:p>
          <a:p>
            <a:r>
              <a:rPr lang="en-US" dirty="0"/>
              <a:t>Virginia law is “specified state law” for circumstances regulated by Virginia law</a:t>
            </a:r>
          </a:p>
          <a:p>
            <a:r>
              <a:rPr lang="en-US" dirty="0"/>
              <a:t>Plans regulated under Virginia law must comply with both Virginia law and federal requirements</a:t>
            </a:r>
          </a:p>
          <a:p>
            <a:pPr lvl="1"/>
            <a:r>
              <a:rPr lang="en-US" dirty="0"/>
              <a:t>Different line items in one claim could be eligible for different arbitration/IDR processes </a:t>
            </a:r>
          </a:p>
          <a:p>
            <a:r>
              <a:rPr lang="en-US" dirty="0"/>
              <a:t>All air ambulance authority will be federal enforcement</a:t>
            </a:r>
          </a:p>
        </p:txBody>
      </p:sp>
    </p:spTree>
    <p:extLst>
      <p:ext uri="{BB962C8B-B14F-4D97-AF65-F5344CB8AC3E}">
        <p14:creationId xmlns:p14="http://schemas.microsoft.com/office/powerpoint/2010/main" val="2657453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FA3BC-1EA2-49BA-BDB9-B51BF0E1E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731" y="225778"/>
            <a:ext cx="8596668" cy="677333"/>
          </a:xfrm>
        </p:spPr>
        <p:txBody>
          <a:bodyPr/>
          <a:lstStyle/>
          <a:p>
            <a:r>
              <a:rPr lang="en-US" dirty="0"/>
              <a:t>Overall Rules for Shared Enforcement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9F1667E-B30B-4D01-A7DD-420E74A751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3758734"/>
              </p:ext>
            </p:extLst>
          </p:nvPr>
        </p:nvGraphicFramePr>
        <p:xfrm>
          <a:off x="591670" y="1096748"/>
          <a:ext cx="10503946" cy="53798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46146">
                  <a:extLst>
                    <a:ext uri="{9D8B030D-6E8A-4147-A177-3AD203B41FA5}">
                      <a16:colId xmlns:a16="http://schemas.microsoft.com/office/drawing/2014/main" val="1128052909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065973896"/>
                    </a:ext>
                  </a:extLst>
                </a:gridCol>
              </a:tblGrid>
              <a:tr h="618472">
                <a:tc>
                  <a:txBody>
                    <a:bodyPr/>
                    <a:lstStyle/>
                    <a:p>
                      <a:r>
                        <a:rPr lang="en-US" dirty="0"/>
                        <a:t>When Virginia </a:t>
                      </a:r>
                      <a:r>
                        <a:rPr lang="en-US" u="sng" dirty="0"/>
                        <a:t>Can</a:t>
                      </a:r>
                      <a:r>
                        <a:rPr lang="en-US" dirty="0"/>
                        <a:t> Enforce Virginia Balance Billing Protections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When Virginia </a:t>
                      </a:r>
                      <a:r>
                        <a:rPr lang="en-US" u="sng" dirty="0"/>
                        <a:t>Cannot</a:t>
                      </a:r>
                      <a:r>
                        <a:rPr lang="en-US" dirty="0"/>
                        <a:t> Enforce Balance Billing Protections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6187755"/>
                  </a:ext>
                </a:extLst>
              </a:tr>
              <a:tr h="618472">
                <a:tc>
                  <a:txBody>
                    <a:bodyPr/>
                    <a:lstStyle/>
                    <a:p>
                      <a:r>
                        <a:rPr lang="en-US" sz="1800" b="1" u="sng" dirty="0"/>
                        <a:t>Where:  </a:t>
                      </a:r>
                      <a:r>
                        <a:rPr lang="en-US" sz="1600" dirty="0"/>
                        <a:t>Services received from providers subject to Virginia law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Services from a provider not subject to Virginia law (services received outside Virginia)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1606369"/>
                  </a:ext>
                </a:extLst>
              </a:tr>
              <a:tr h="2442610">
                <a:tc>
                  <a:txBody>
                    <a:bodyPr/>
                    <a:lstStyle/>
                    <a:p>
                      <a:r>
                        <a:rPr lang="en-US" sz="1800" b="1" u="sng" dirty="0"/>
                        <a:t>Who: 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Fully-insured managed care plans issued and delivered in Virginia, including grandfathered plans and short-term limited-duration plans that use a network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State employee plan; Local government/school plans that opt-in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/>
                        <a:t>Self-funded plans that opt-in regardless of location of the plan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Fully-insured plans issued outside Virginia, including grandfathered plans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Local government/school plans that do not opt-in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/>
                        <a:t>Self-funded plans that do not opt-in, including grandfathered plans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/>
                        <a:t>Church plans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/>
                        <a:t>Federal employees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/>
                        <a:t>Uninsured or self-pay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814680"/>
                  </a:ext>
                </a:extLst>
              </a:tr>
              <a:tr h="1678711">
                <a:tc>
                  <a:txBody>
                    <a:bodyPr/>
                    <a:lstStyle/>
                    <a:p>
                      <a:r>
                        <a:rPr lang="en-US" sz="1800" b="1" u="sng" dirty="0"/>
                        <a:t>What services: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dirty="0"/>
                        <a:t>Emergency services in a hospital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dirty="0"/>
                        <a:t>Nonemergency surgical or ancillary services in a participating facility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Emergency services in an </a:t>
                      </a:r>
                      <a:r>
                        <a:rPr lang="en-US" sz="1600" u="none" dirty="0"/>
                        <a:t>independent freestanding emergency department, and some post-stabilization and observation services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dirty="0"/>
                        <a:t>Air Ambulance services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600" u="sn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73607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8473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9BC30-7390-4090-932A-FC955224F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24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Overview of Virginia vs. Federal Enforcement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4650609-8A56-4517-B663-8E900D46F5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7707793"/>
              </p:ext>
            </p:extLst>
          </p:nvPr>
        </p:nvGraphicFramePr>
        <p:xfrm>
          <a:off x="611392" y="1135483"/>
          <a:ext cx="10515601" cy="530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0227">
                  <a:extLst>
                    <a:ext uri="{9D8B030D-6E8A-4147-A177-3AD203B41FA5}">
                      <a16:colId xmlns:a16="http://schemas.microsoft.com/office/drawing/2014/main" val="2444151478"/>
                    </a:ext>
                  </a:extLst>
                </a:gridCol>
                <a:gridCol w="3512687">
                  <a:extLst>
                    <a:ext uri="{9D8B030D-6E8A-4147-A177-3AD203B41FA5}">
                      <a16:colId xmlns:a16="http://schemas.microsoft.com/office/drawing/2014/main" val="1053202121"/>
                    </a:ext>
                  </a:extLst>
                </a:gridCol>
                <a:gridCol w="3512687">
                  <a:extLst>
                    <a:ext uri="{9D8B030D-6E8A-4147-A177-3AD203B41FA5}">
                      <a16:colId xmlns:a16="http://schemas.microsoft.com/office/drawing/2014/main" val="3490878276"/>
                    </a:ext>
                  </a:extLst>
                </a:gridCol>
              </a:tblGrid>
              <a:tr h="747965">
                <a:tc>
                  <a:txBody>
                    <a:bodyPr/>
                    <a:lstStyle/>
                    <a:p>
                      <a:r>
                        <a:rPr lang="en-US" dirty="0"/>
                        <a:t>Federal NSA Provision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What Virginia Plans to Enforce </a:t>
                      </a:r>
                      <a:r>
                        <a:rPr lang="en-US" sz="1400" dirty="0"/>
                        <a:t>(assuming Who, What, Where falls under VA law)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Federal Enforcement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3591963"/>
                  </a:ext>
                </a:extLst>
              </a:tr>
              <a:tr h="6823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PHS Act Sec. 2719 Appeals Process, Section 110 of the No Surprises Act</a:t>
                      </a: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BOI will handle complaints and external review related to Virginia law compliance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Federal agencies will handle all others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4727446"/>
                  </a:ext>
                </a:extLst>
              </a:tr>
              <a:tr h="7767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PHS Act Sec. 2746. Disclosure of Agent Compensation to Enrollees of Individual Market Coverage, Section 202 of the CAA, 2021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Filed in rate filings, but defer to federal enforcement of public disclosure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Federal agencies will enforce public disclosure*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56599"/>
                  </a:ext>
                </a:extLst>
              </a:tr>
              <a:tr h="148294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PHS Act Sec. 2799A-1 (a), (b), (d), (e) and (f). Preventing Surprise Medical Bills, Sections 102, 107, and 111 of the NSA: Limitations on Out-of-Pocket Costs/Prohibition on Balance Billing; </a:t>
                      </a:r>
                      <a:r>
                        <a:rPr lang="en-US" sz="1200" b="1" dirty="0"/>
                        <a:t>Price Transparency (Information on ID cards, and Advance EOB)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Member cost-share based on carrier’s median in-network contracted rate;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Provider payment is a commercially reasonable payment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200" dirty="0"/>
                        <a:t>When not subject to Virginia law: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Member cost-share based on Qualifying Payment Amount (carrier’s median contracted rate);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Provider payment based on federal QPA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/>
                        <a:t>Federal agencies will enforce price transparency (ID cards and Advance EOB)*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7617903"/>
                  </a:ext>
                </a:extLst>
              </a:tr>
              <a:tr h="6041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PHS Act Sec. 2799A-1(c). Independent Dispute Resolution (IDR) Process, Section 103 of the NSA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Virginia will maintain arbitration process under Virginia law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Federal agencies will administer IDR process for all others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84394"/>
                  </a:ext>
                </a:extLst>
              </a:tr>
              <a:tr h="8813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PHS Act Sec. 2799A-3. Continuity of Care, Section 113 of the NSA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PHS Act Sec. 2799B-8. Continuity of Care, Section 113 of the NSA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Virginia’s requirements still apply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Defer to federal enforcement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Carriers must notify covered persons for provider terminations;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Providers must accept payment of the most recent contracted rate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070536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6067B5A-59A4-48E3-9B03-C57A11B8E8EE}"/>
              </a:ext>
            </a:extLst>
          </p:cNvPr>
          <p:cNvSpPr txBox="1"/>
          <p:nvPr/>
        </p:nvSpPr>
        <p:spPr>
          <a:xfrm>
            <a:off x="1054249" y="6540842"/>
            <a:ext cx="42492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*Delayed enforcement date</a:t>
            </a:r>
          </a:p>
        </p:txBody>
      </p:sp>
    </p:spTree>
    <p:extLst>
      <p:ext uri="{BB962C8B-B14F-4D97-AF65-F5344CB8AC3E}">
        <p14:creationId xmlns:p14="http://schemas.microsoft.com/office/powerpoint/2010/main" val="3605653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9BC30-7390-4090-932A-FC955224F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277" y="107632"/>
            <a:ext cx="8596668" cy="116801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Overview of State vs. Federal Enforcement Cont’d)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4650609-8A56-4517-B663-8E900D46F5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6113546"/>
              </p:ext>
            </p:extLst>
          </p:nvPr>
        </p:nvGraphicFramePr>
        <p:xfrm>
          <a:off x="653692" y="1275644"/>
          <a:ext cx="10493185" cy="505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2787">
                  <a:extLst>
                    <a:ext uri="{9D8B030D-6E8A-4147-A177-3AD203B41FA5}">
                      <a16:colId xmlns:a16="http://schemas.microsoft.com/office/drawing/2014/main" val="2444151478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1053202121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34908782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Federal NSA Provision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What Virginia Plans to Enforce </a:t>
                      </a:r>
                      <a:r>
                        <a:rPr lang="en-US" sz="1400" dirty="0"/>
                        <a:t>(assuming Who, What, Where falls under VA law)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Federal Enforcement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35919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PHS Act Sec. 2799A-4. Maintenance of Price Comparison Tool, Section 114 of the NSA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Defer to federal enforcement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Federal agencies will enforce*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62136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PHS Act Sec. 2799A-9. Increasing Transparency by Removing Gag Clauses on Price and Quality Information, Section 201 of the CAA, 2021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Defer to federal enforcement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Federal agencies will enforce*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39432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PHS Act Sec. 2799B-2. Balance Billing in Cases of Non-Emergency Services Performed by Nonparticipating Providers at Certain Participating Facilities, Section 104 of the NSA</a:t>
                      </a: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 person shall waive, be required to waive or require another person to waive balance billing protections under Virginia law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Federal agencies will enforce notice and consent for situations not covered under Virginia law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4727446"/>
                  </a:ext>
                </a:extLst>
              </a:tr>
              <a:tr h="2371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PHS Act Sec. 2799B-3. Provider Requirements with Respect to Disclosure on Patient Protections against Balance Billing, Section 104 of the NSA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Virginia will provide a Consumer Notice to be used for cases subject to Virginia and federal law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Other consumer notice must be provided for cases not subject to Virginia law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76179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PHS Act Sec. 2799B-6. Provision of Good Faith Estimate Upon Request and for Scheduled Appointments, Section 112 of the NSA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Defer to federal enforcement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Federal agencies will enforce*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5624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PHS Act Sec. 2799B-7. Patient-Provider Dispute Resolution, Section 112 of the NSA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Defer to federal enforcement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Federal agencies will administer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8439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9CEFACC-B013-4053-930F-1D52303EC848}"/>
              </a:ext>
            </a:extLst>
          </p:cNvPr>
          <p:cNvSpPr txBox="1"/>
          <p:nvPr/>
        </p:nvSpPr>
        <p:spPr>
          <a:xfrm>
            <a:off x="656216" y="6492875"/>
            <a:ext cx="32810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*Delayed enforcement date</a:t>
            </a:r>
          </a:p>
        </p:txBody>
      </p:sp>
    </p:spTree>
    <p:extLst>
      <p:ext uri="{BB962C8B-B14F-4D97-AF65-F5344CB8AC3E}">
        <p14:creationId xmlns:p14="http://schemas.microsoft.com/office/powerpoint/2010/main" val="35160448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FA2EC-2321-4F38-BF96-B659C6B13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793" y="216613"/>
            <a:ext cx="8596668" cy="1059031"/>
          </a:xfrm>
        </p:spPr>
        <p:txBody>
          <a:bodyPr>
            <a:normAutofit fontScale="90000"/>
          </a:bodyPr>
          <a:lstStyle/>
          <a:p>
            <a:r>
              <a:rPr lang="en-US" dirty="0"/>
              <a:t>Payment/Arbitration/IDR Process Comparison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5B26815-9E34-42BC-941E-2E39D23966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9278880"/>
              </p:ext>
            </p:extLst>
          </p:nvPr>
        </p:nvGraphicFramePr>
        <p:xfrm>
          <a:off x="763793" y="1074836"/>
          <a:ext cx="10590007" cy="547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4414">
                  <a:extLst>
                    <a:ext uri="{9D8B030D-6E8A-4147-A177-3AD203B41FA5}">
                      <a16:colId xmlns:a16="http://schemas.microsoft.com/office/drawing/2014/main" val="3732080935"/>
                    </a:ext>
                  </a:extLst>
                </a:gridCol>
                <a:gridCol w="3603812">
                  <a:extLst>
                    <a:ext uri="{9D8B030D-6E8A-4147-A177-3AD203B41FA5}">
                      <a16:colId xmlns:a16="http://schemas.microsoft.com/office/drawing/2014/main" val="539579032"/>
                    </a:ext>
                  </a:extLst>
                </a:gridCol>
                <a:gridCol w="3941781">
                  <a:extLst>
                    <a:ext uri="{9D8B030D-6E8A-4147-A177-3AD203B41FA5}">
                      <a16:colId xmlns:a16="http://schemas.microsoft.com/office/drawing/2014/main" val="718446919"/>
                    </a:ext>
                  </a:extLst>
                </a:gridCol>
              </a:tblGrid>
              <a:tr h="364180">
                <a:tc>
                  <a:txBody>
                    <a:bodyPr/>
                    <a:lstStyle/>
                    <a:p>
                      <a:r>
                        <a:rPr lang="en-US" dirty="0"/>
                        <a:t>Provision/Process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Virginia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Federal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1026321"/>
                  </a:ext>
                </a:extLst>
              </a:tr>
              <a:tr h="827922">
                <a:tc>
                  <a:txBody>
                    <a:bodyPr/>
                    <a:lstStyle/>
                    <a:p>
                      <a:r>
                        <a:rPr lang="en-US" sz="1400" b="1" dirty="0"/>
                        <a:t>Out-of-Network Provider Payment/Basis for Enrollee Cost-sharing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u="sng" dirty="0"/>
                        <a:t>Commercially Reasonable Amount </a:t>
                      </a:r>
                      <a:r>
                        <a:rPr lang="en-US" sz="1300" dirty="0"/>
                        <a:t>–Initial provider payment and cost-sharing based on carrier’s median in-network rate; Final provider payment determined through negotiation and arbitration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u="sng" dirty="0"/>
                        <a:t>Qualifying Payment Amount </a:t>
                      </a:r>
                      <a:r>
                        <a:rPr lang="en-US" sz="1300" dirty="0"/>
                        <a:t>– Initial provider payment and cost-sharing based on carrier’s median contracted rate; Final provider payment determined through negotiation and arbitration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0232524"/>
                  </a:ext>
                </a:extLst>
              </a:tr>
              <a:tr h="637316">
                <a:tc>
                  <a:txBody>
                    <a:bodyPr/>
                    <a:lstStyle/>
                    <a:p>
                      <a:r>
                        <a:rPr lang="en-US" sz="1400" b="1" dirty="0"/>
                        <a:t>Good Faith Negotiation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Provider has 30 days following payment to dispute; negotiation period is what’s left of the 30 days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Party has 30 business days after initial payment to send an open negotiation notice.  This begins another 30 business day negotiation process.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17164"/>
                  </a:ext>
                </a:extLst>
              </a:tr>
              <a:tr h="455226">
                <a:tc>
                  <a:txBody>
                    <a:bodyPr/>
                    <a:lstStyle/>
                    <a:p>
                      <a:r>
                        <a:rPr lang="en-US" sz="1400" b="1" dirty="0"/>
                        <a:t>Arbitrator Fee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No Admin Fee; Both parties split arbitration fee (varies, currently $200-$4,750 single; $400-$5,250 batched)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$50 Admin fee by both parties; non-prevailing party pays ($200-$500 single cases) ($268 - $670 batched)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1422522"/>
                  </a:ext>
                </a:extLst>
              </a:tr>
              <a:tr h="637316">
                <a:tc>
                  <a:txBody>
                    <a:bodyPr/>
                    <a:lstStyle/>
                    <a:p>
                      <a:r>
                        <a:rPr lang="en-US" sz="1400" b="1" dirty="0"/>
                        <a:t>Bundling Rules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Identical Health Care Professional and Carrier; similar service; within 2 months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Same plan/issuer; same provider/provider group (same Tax ID or NPI); same code (with modifiers); within 30 business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6305823"/>
                  </a:ext>
                </a:extLst>
              </a:tr>
              <a:tr h="1028353">
                <a:tc>
                  <a:txBody>
                    <a:bodyPr/>
                    <a:lstStyle/>
                    <a:p>
                      <a:r>
                        <a:rPr lang="en-US" sz="1400" b="1" dirty="0"/>
                        <a:t>Arbitrator Decision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/>
                        <a:t>Must consider evidence and methodology submitted by the parties; patient characteristics and case complexity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/>
                        <a:t>May consider other info submitted, including the Virginia data set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/>
                        <a:t>Begins with QPA, can only deviate from this if info clearly shows the value is materially different from QPA.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/>
                        <a:t>Must not consider UCR, billed charges or rates payable by a public payor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931454"/>
                  </a:ext>
                </a:extLst>
              </a:tr>
              <a:tr h="793359">
                <a:tc>
                  <a:txBody>
                    <a:bodyPr/>
                    <a:lstStyle/>
                    <a:p>
                      <a:r>
                        <a:rPr lang="en-US" sz="1400" b="1" dirty="0"/>
                        <a:t>Limits on Arbitration/IDR Requests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300" dirty="0"/>
                        <a:t>Carrier must not submit with such frequency as to constitute a general business practice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300" dirty="0"/>
                        <a:t>After an IDR decision, the party that submitted the IDR request may not submit another request involving the same other party for the same service code for 90 days.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56596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2161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3ADEA-A1AC-45E8-ADA5-AFDD1C3D4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Virginia Consumer Protections Above Federal Law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BADD52-4BFA-4F72-9C82-EAA6DFD523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Additional protections related to in-network facilities – Virginia law may encompass more types of facilities</a:t>
            </a:r>
          </a:p>
          <a:p>
            <a:r>
              <a:rPr lang="en-US" dirty="0"/>
              <a:t>Protections must not be waived – Federal process allows for notice and consent of certain protections</a:t>
            </a:r>
          </a:p>
          <a:p>
            <a:pPr lvl="1"/>
            <a:r>
              <a:rPr lang="en-US" dirty="0"/>
              <a:t>No federal IDR process is initiated if notice and consent were obtained</a:t>
            </a:r>
          </a:p>
          <a:p>
            <a:r>
              <a:rPr lang="en-US" dirty="0"/>
              <a:t>Protections apply to STLD plans with a network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81231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TM02900688[[fn=Facet]]</Template>
  <TotalTime>8083</TotalTime>
  <Words>1364</Words>
  <Application>Microsoft Office PowerPoint</Application>
  <PresentationFormat>Widescreen</PresentationFormat>
  <Paragraphs>134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Trebuchet MS</vt:lpstr>
      <vt:lpstr>Wingdings 3</vt:lpstr>
      <vt:lpstr>Facet</vt:lpstr>
      <vt:lpstr>The Future of Balance Billing in Virginia</vt:lpstr>
      <vt:lpstr>Shared Enforcement of the No Surprises Act</vt:lpstr>
      <vt:lpstr>Virginia Shared Enforcement: Providers</vt:lpstr>
      <vt:lpstr>Virginia’s Approach to the No Surprises Act</vt:lpstr>
      <vt:lpstr>Overall Rules for Shared Enforcement</vt:lpstr>
      <vt:lpstr>Overview of Virginia vs. Federal Enforcement</vt:lpstr>
      <vt:lpstr>Overview of State vs. Federal Enforcement Cont’d)</vt:lpstr>
      <vt:lpstr>Payment/Arbitration/IDR Process Comparison</vt:lpstr>
      <vt:lpstr>Virginia Consumer Protections Above Federal Law</vt:lpstr>
      <vt:lpstr>Arbitration Statistics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Blauvelt</dc:creator>
  <cp:lastModifiedBy>Johnathan Nixon</cp:lastModifiedBy>
  <cp:revision>68</cp:revision>
  <dcterms:created xsi:type="dcterms:W3CDTF">2021-11-05T11:32:40Z</dcterms:created>
  <dcterms:modified xsi:type="dcterms:W3CDTF">2021-11-17T19:11:38Z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6978d1b-6ed2-4706-b37d-344011273722_Enabled">
    <vt:lpwstr>true</vt:lpwstr>
  </property>
  <property fmtid="{D5CDD505-2E9C-101B-9397-08002B2CF9AE}" pid="3" name="MSIP_Label_46978d1b-6ed2-4706-b37d-344011273722_SetDate">
    <vt:lpwstr>2021-11-09T16:11:14Z</vt:lpwstr>
  </property>
  <property fmtid="{D5CDD505-2E9C-101B-9397-08002B2CF9AE}" pid="4" name="MSIP_Label_46978d1b-6ed2-4706-b37d-344011273722_Method">
    <vt:lpwstr>Privileged</vt:lpwstr>
  </property>
  <property fmtid="{D5CDD505-2E9C-101B-9397-08002B2CF9AE}" pid="5" name="MSIP_Label_46978d1b-6ed2-4706-b37d-344011273722_Name">
    <vt:lpwstr>46978d1b-6ed2-4706-b37d-344011273722</vt:lpwstr>
  </property>
  <property fmtid="{D5CDD505-2E9C-101B-9397-08002B2CF9AE}" pid="6" name="MSIP_Label_46978d1b-6ed2-4706-b37d-344011273722_SiteId">
    <vt:lpwstr>1791a7f1-2629-474f-8283-d4da7899c3be</vt:lpwstr>
  </property>
  <property fmtid="{D5CDD505-2E9C-101B-9397-08002B2CF9AE}" pid="7" name="MSIP_Label_46978d1b-6ed2-4706-b37d-344011273722_ActionId">
    <vt:lpwstr>abea2350-96ba-4cfa-b3e3-05826875edb8</vt:lpwstr>
  </property>
  <property fmtid="{D5CDD505-2E9C-101B-9397-08002B2CF9AE}" pid="8" name="MSIP_Label_46978d1b-6ed2-4706-b37d-344011273722_ContentBits">
    <vt:lpwstr>0</vt:lpwstr>
  </property>
</Properties>
</file>