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59" r:id="rId4"/>
    <p:sldId id="261" r:id="rId5"/>
    <p:sldId id="264" r:id="rId6"/>
    <p:sldId id="268" r:id="rId7"/>
    <p:sldId id="280" r:id="rId8"/>
    <p:sldId id="281" r:id="rId9"/>
    <p:sldId id="282" r:id="rId10"/>
    <p:sldId id="283" r:id="rId11"/>
    <p:sldId id="270" r:id="rId12"/>
    <p:sldId id="272" r:id="rId13"/>
    <p:sldId id="275" r:id="rId14"/>
    <p:sldId id="284" r:id="rId15"/>
    <p:sldId id="276" r:id="rId16"/>
    <p:sldId id="286" r:id="rId17"/>
    <p:sldId id="278" r:id="rId18"/>
    <p:sldId id="279" r:id="rId19"/>
    <p:sldId id="285" r:id="rId2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e Blauvelt" initials="JB" lastIdx="4" clrIdx="0">
    <p:extLst>
      <p:ext uri="{19B8F6BF-5375-455C-9EA6-DF929625EA0E}">
        <p15:presenceInfo xmlns:p15="http://schemas.microsoft.com/office/powerpoint/2012/main" userId="S-1-5-21-1755143325-829050188-2076119496-294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0" d="100"/>
          <a:sy n="110" d="100"/>
        </p:scale>
        <p:origin x="63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631844-BD58-45C8-B89C-9007DBBF232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3650131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3341058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47023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11348085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867014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40437026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631844-BD58-45C8-B89C-9007DBBF232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2057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631844-BD58-45C8-B89C-9007DBBF232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265414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631844-BD58-45C8-B89C-9007DBBF232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4061064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526223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631844-BD58-45C8-B89C-9007DBBF2328}"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290953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631844-BD58-45C8-B89C-9007DBBF2328}" type="datetimeFigureOut">
              <a:rPr lang="en-US" smtClean="0"/>
              <a:t>3/29/2021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1995752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631844-BD58-45C8-B89C-9007DBBF2328}" type="datetimeFigureOut">
              <a:rPr lang="en-US" smtClean="0"/>
              <a:t>3/29/2021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2640229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631844-BD58-45C8-B89C-9007DBBF2328}" type="datetimeFigureOut">
              <a:rPr lang="en-US" smtClean="0"/>
              <a:t>3/29/2021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4139267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631844-BD58-45C8-B89C-9007DBBF2328}"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3390730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1631844-BD58-45C8-B89C-9007DBBF2328}"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0B2B24-0794-435D-9777-1EF3DD87879C}" type="slidenum">
              <a:rPr lang="en-US" smtClean="0"/>
              <a:t>‹#›</a:t>
            </a:fld>
            <a:endParaRPr lang="en-US"/>
          </a:p>
        </p:txBody>
      </p:sp>
    </p:spTree>
    <p:extLst>
      <p:ext uri="{BB962C8B-B14F-4D97-AF65-F5344CB8AC3E}">
        <p14:creationId xmlns:p14="http://schemas.microsoft.com/office/powerpoint/2010/main" val="2529738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1631844-BD58-45C8-B89C-9007DBBF2328}" type="datetimeFigureOut">
              <a:rPr lang="en-US" smtClean="0"/>
              <a:t>3/29/2021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80B2B24-0794-435D-9777-1EF3DD87879C}" type="slidenum">
              <a:rPr lang="en-US" smtClean="0"/>
              <a:t>‹#›</a:t>
            </a:fld>
            <a:endParaRPr lang="en-US"/>
          </a:p>
        </p:txBody>
      </p:sp>
    </p:spTree>
    <p:extLst>
      <p:ext uri="{BB962C8B-B14F-4D97-AF65-F5344CB8AC3E}">
        <p14:creationId xmlns:p14="http://schemas.microsoft.com/office/powerpoint/2010/main" val="2933163243"/>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qhpcertification.cms.gov/s/Review%20Tool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BBVA@scc.virginia.gov"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scc.virginia.gov/pages/Companies"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mailto:Sharon.Holston@scc.virginia.gov" TargetMode="External"/><Relationship Id="rId2" Type="http://schemas.openxmlformats.org/officeDocument/2006/relationships/hyperlink" Target="mailto:David.Shea@scc.virginia.gov" TargetMode="External"/><Relationship Id="rId1" Type="http://schemas.openxmlformats.org/officeDocument/2006/relationships/slideLayout" Target="../slideLayouts/slideLayout2.xml"/><Relationship Id="rId5" Type="http://schemas.openxmlformats.org/officeDocument/2006/relationships/hyperlink" Target="mailto:Julie.Blauvelt@scc.virginia.gov" TargetMode="External"/><Relationship Id="rId4" Type="http://schemas.openxmlformats.org/officeDocument/2006/relationships/hyperlink" Target="mailto:Brant.Lyons@scc.virginia.gov"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mailto:ACAFilingInfo@scc.virginia.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cc.virginia.gov/getattachment/ec8a9d8a-2895-4131-8f6d-7824edf7c715/20-01.pdf" TargetMode="External"/><Relationship Id="rId2" Type="http://schemas.openxmlformats.org/officeDocument/2006/relationships/hyperlink" Target="https://scc.virginia.gov/pages/Life-Health-Compani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F04FC39-9C4E-41DA-83F9-537B3D0FC8BE}"/>
              </a:ext>
            </a:extLst>
          </p:cNvPr>
          <p:cNvSpPr>
            <a:spLocks noGrp="1"/>
          </p:cNvSpPr>
          <p:nvPr>
            <p:ph type="title"/>
          </p:nvPr>
        </p:nvSpPr>
        <p:spPr>
          <a:xfrm>
            <a:off x="1248834" y="142875"/>
            <a:ext cx="8596668" cy="1320800"/>
          </a:xfrm>
        </p:spPr>
        <p:txBody>
          <a:bodyPr>
            <a:normAutofit/>
          </a:bodyPr>
          <a:lstStyle/>
          <a:p>
            <a:pPr algn="ctr"/>
            <a:r>
              <a:rPr lang="en-US" b="1" dirty="0"/>
              <a:t>Plan Year 2022 Virginia ACA Filing Season Carrier Teleconference</a:t>
            </a:r>
          </a:p>
        </p:txBody>
      </p:sp>
      <p:sp>
        <p:nvSpPr>
          <p:cNvPr id="5" name="Content Placeholder 4">
            <a:extLst>
              <a:ext uri="{FF2B5EF4-FFF2-40B4-BE49-F238E27FC236}">
                <a16:creationId xmlns:a16="http://schemas.microsoft.com/office/drawing/2014/main" id="{93627EB2-6576-4712-BD4D-2E4550B36272}"/>
              </a:ext>
            </a:extLst>
          </p:cNvPr>
          <p:cNvSpPr>
            <a:spLocks noGrp="1"/>
          </p:cNvSpPr>
          <p:nvPr>
            <p:ph idx="1"/>
          </p:nvPr>
        </p:nvSpPr>
        <p:spPr>
          <a:xfrm>
            <a:off x="1086379" y="1725177"/>
            <a:ext cx="8921577" cy="4974447"/>
          </a:xfrm>
        </p:spPr>
        <p:txBody>
          <a:bodyPr>
            <a:normAutofit fontScale="85000" lnSpcReduction="10000"/>
          </a:bodyPr>
          <a:lstStyle/>
          <a:p>
            <a:pPr marL="0" indent="0">
              <a:buNone/>
            </a:pPr>
            <a:r>
              <a:rPr lang="en-US" sz="3000" dirty="0"/>
              <a:t>Today’s topics include:</a:t>
            </a:r>
          </a:p>
          <a:p>
            <a:pPr lvl="1"/>
            <a:r>
              <a:rPr lang="en-US" sz="3000" dirty="0"/>
              <a:t>Important Dates</a:t>
            </a:r>
          </a:p>
          <a:p>
            <a:pPr lvl="1"/>
            <a:r>
              <a:rPr lang="en-US" sz="3000" dirty="0"/>
              <a:t>Virginia ACA Rate Filing Template Changes</a:t>
            </a:r>
          </a:p>
          <a:p>
            <a:pPr lvl="1"/>
            <a:r>
              <a:rPr lang="en-US" sz="3000" dirty="0"/>
              <a:t>SERFF Public Access</a:t>
            </a:r>
          </a:p>
          <a:p>
            <a:pPr lvl="1"/>
            <a:r>
              <a:rPr lang="en-US" sz="3200" dirty="0"/>
              <a:t>Health Care Shared Savings Incentive Programs</a:t>
            </a:r>
          </a:p>
          <a:p>
            <a:pPr lvl="1"/>
            <a:r>
              <a:rPr lang="en-US" sz="3200" dirty="0"/>
              <a:t>Mental Health Parity Compliance </a:t>
            </a:r>
          </a:p>
          <a:p>
            <a:pPr lvl="1"/>
            <a:r>
              <a:rPr lang="en-US" sz="3200" dirty="0"/>
              <a:t>Binder Filing Reminders</a:t>
            </a:r>
          </a:p>
          <a:p>
            <a:pPr lvl="1"/>
            <a:r>
              <a:rPr lang="en-US" sz="3000" dirty="0"/>
              <a:t>Virginia Legislation</a:t>
            </a:r>
          </a:p>
          <a:p>
            <a:pPr lvl="1"/>
            <a:r>
              <a:rPr lang="en-US" sz="3000" dirty="0"/>
              <a:t>Balance Billing</a:t>
            </a:r>
          </a:p>
          <a:p>
            <a:pPr lvl="1"/>
            <a:r>
              <a:rPr lang="en-US" sz="3000" dirty="0"/>
              <a:t>Bureau’s COVID-19 Information Page</a:t>
            </a:r>
          </a:p>
          <a:p>
            <a:pPr lvl="1"/>
            <a:endParaRPr lang="en-US" sz="3000" dirty="0"/>
          </a:p>
        </p:txBody>
      </p:sp>
    </p:spTree>
    <p:extLst>
      <p:ext uri="{BB962C8B-B14F-4D97-AF65-F5344CB8AC3E}">
        <p14:creationId xmlns:p14="http://schemas.microsoft.com/office/powerpoint/2010/main" val="40484636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3DD82-D5CD-491A-A02D-F00BC8420B3B}"/>
              </a:ext>
            </a:extLst>
          </p:cNvPr>
          <p:cNvSpPr>
            <a:spLocks noGrp="1"/>
          </p:cNvSpPr>
          <p:nvPr>
            <p:ph type="title"/>
          </p:nvPr>
        </p:nvSpPr>
        <p:spPr>
          <a:xfrm>
            <a:off x="784910" y="690282"/>
            <a:ext cx="8596668" cy="1320800"/>
          </a:xfrm>
        </p:spPr>
        <p:txBody>
          <a:bodyPr/>
          <a:lstStyle/>
          <a:p>
            <a:pPr algn="ctr"/>
            <a:r>
              <a:rPr lang="en-US" dirty="0"/>
              <a:t>Mental Health Parity (MHPAEA) Compliance (</a:t>
            </a:r>
            <a:r>
              <a:rPr lang="en-US" dirty="0" err="1"/>
              <a:t>cont</a:t>
            </a:r>
            <a:r>
              <a:rPr lang="en-US" dirty="0"/>
              <a:t>)</a:t>
            </a:r>
          </a:p>
        </p:txBody>
      </p:sp>
      <p:sp>
        <p:nvSpPr>
          <p:cNvPr id="3" name="Content Placeholder 2">
            <a:extLst>
              <a:ext uri="{FF2B5EF4-FFF2-40B4-BE49-F238E27FC236}">
                <a16:creationId xmlns:a16="http://schemas.microsoft.com/office/drawing/2014/main" id="{38860025-65D6-483B-AE55-8B85CF188B57}"/>
              </a:ext>
            </a:extLst>
          </p:cNvPr>
          <p:cNvSpPr>
            <a:spLocks noGrp="1"/>
          </p:cNvSpPr>
          <p:nvPr>
            <p:ph idx="1"/>
          </p:nvPr>
        </p:nvSpPr>
        <p:spPr>
          <a:xfrm>
            <a:off x="1255557" y="2286945"/>
            <a:ext cx="8596668" cy="3880773"/>
          </a:xfrm>
        </p:spPr>
        <p:txBody>
          <a:bodyPr>
            <a:normAutofit/>
          </a:bodyPr>
          <a:lstStyle/>
          <a:p>
            <a:endParaRPr lang="en-US" sz="2200" dirty="0"/>
          </a:p>
          <a:p>
            <a:r>
              <a:rPr lang="en-US" sz="2200" dirty="0"/>
              <a:t>Copay Guidance</a:t>
            </a:r>
          </a:p>
          <a:p>
            <a:pPr lvl="1"/>
            <a:r>
              <a:rPr lang="en-US" sz="2000" dirty="0"/>
              <a:t>Provide actuarial justification upon request OR</a:t>
            </a:r>
          </a:p>
          <a:p>
            <a:pPr lvl="1"/>
            <a:r>
              <a:rPr lang="en-US" sz="2000" dirty="0"/>
              <a:t>Provide explanation to confirm MHPAEA analysis (substantially all/predominant) was considered upon plan design</a:t>
            </a:r>
          </a:p>
          <a:p>
            <a:pPr lvl="1"/>
            <a:endParaRPr lang="en-US" sz="2000" dirty="0"/>
          </a:p>
          <a:p>
            <a:r>
              <a:rPr lang="en-US" sz="2200" dirty="0"/>
              <a:t>Carriers can reach out if there are questions/concerns</a:t>
            </a:r>
          </a:p>
        </p:txBody>
      </p:sp>
    </p:spTree>
    <p:extLst>
      <p:ext uri="{BB962C8B-B14F-4D97-AF65-F5344CB8AC3E}">
        <p14:creationId xmlns:p14="http://schemas.microsoft.com/office/powerpoint/2010/main" val="2125314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B6D12-41ED-4196-9AED-CF62B4ABCAE3}"/>
              </a:ext>
            </a:extLst>
          </p:cNvPr>
          <p:cNvSpPr>
            <a:spLocks noGrp="1"/>
          </p:cNvSpPr>
          <p:nvPr>
            <p:ph type="title"/>
          </p:nvPr>
        </p:nvSpPr>
        <p:spPr>
          <a:xfrm>
            <a:off x="677334" y="609600"/>
            <a:ext cx="8596668" cy="1126921"/>
          </a:xfrm>
        </p:spPr>
        <p:txBody>
          <a:bodyPr/>
          <a:lstStyle/>
          <a:p>
            <a:pPr algn="ctr"/>
            <a:r>
              <a:rPr lang="en-US" dirty="0"/>
              <a:t>Binder Filing Reminders (2021 dates)</a:t>
            </a:r>
          </a:p>
        </p:txBody>
      </p:sp>
      <p:sp>
        <p:nvSpPr>
          <p:cNvPr id="3" name="Content Placeholder 2">
            <a:extLst>
              <a:ext uri="{FF2B5EF4-FFF2-40B4-BE49-F238E27FC236}">
                <a16:creationId xmlns:a16="http://schemas.microsoft.com/office/drawing/2014/main" id="{6AC5E6AA-9027-41E4-B961-1C04BFA12228}"/>
              </a:ext>
            </a:extLst>
          </p:cNvPr>
          <p:cNvSpPr>
            <a:spLocks noGrp="1"/>
          </p:cNvSpPr>
          <p:nvPr>
            <p:ph idx="1"/>
          </p:nvPr>
        </p:nvSpPr>
        <p:spPr>
          <a:xfrm>
            <a:off x="302003" y="1468073"/>
            <a:ext cx="9580227" cy="4932727"/>
          </a:xfrm>
        </p:spPr>
        <p:txBody>
          <a:bodyPr>
            <a:normAutofit/>
          </a:bodyPr>
          <a:lstStyle/>
          <a:p>
            <a:endParaRPr lang="en-US" sz="2200" dirty="0"/>
          </a:p>
          <a:p>
            <a:r>
              <a:rPr lang="en-US" sz="2200" dirty="0"/>
              <a:t>May 14</a:t>
            </a:r>
            <a:r>
              <a:rPr lang="en-US" sz="2200" baseline="30000" dirty="0"/>
              <a:t>th</a:t>
            </a:r>
            <a:r>
              <a:rPr lang="en-US" sz="2200" dirty="0"/>
              <a:t> - binder filing deadline for SADPs</a:t>
            </a:r>
          </a:p>
          <a:p>
            <a:r>
              <a:rPr lang="en-US" sz="2200" dirty="0"/>
              <a:t>May 14</a:t>
            </a:r>
            <a:r>
              <a:rPr lang="en-US" sz="2200" baseline="30000" dirty="0"/>
              <a:t>th - </a:t>
            </a:r>
            <a:r>
              <a:rPr lang="en-US" sz="2200" dirty="0"/>
              <a:t> binder filing deadline for any carrier who wants to take advantage of the early bird transfer</a:t>
            </a:r>
          </a:p>
          <a:p>
            <a:r>
              <a:rPr lang="en-US" sz="2200" dirty="0"/>
              <a:t>May 21</a:t>
            </a:r>
            <a:r>
              <a:rPr lang="en-US" sz="2200" baseline="30000" dirty="0"/>
              <a:t>st</a:t>
            </a:r>
            <a:r>
              <a:rPr lang="en-US" sz="2200" dirty="0"/>
              <a:t> – binder filing deadline for Individual and Small Group coverage inside and outside the exchange. </a:t>
            </a:r>
          </a:p>
          <a:p>
            <a:r>
              <a:rPr lang="en-US" sz="2200" dirty="0"/>
              <a:t>We strongly encourage carriers to run the appropriate review tools provided by CMS prior to submission of a binder, and prior to each submission of any revised templates. These tools are used to guard against incorrect information being provided on Healthcare.gov. </a:t>
            </a:r>
          </a:p>
          <a:p>
            <a:pPr lvl="0">
              <a:buClr>
                <a:srgbClr val="4472C4"/>
              </a:buClr>
            </a:pPr>
            <a:r>
              <a:rPr lang="en-US" sz="2000" dirty="0">
                <a:solidFill>
                  <a:prstClr val="black">
                    <a:lumMod val="75000"/>
                    <a:lumOff val="25000"/>
                  </a:prstClr>
                </a:solidFill>
              </a:rPr>
              <a:t>The review tools and instructions may be found at: </a:t>
            </a:r>
            <a:r>
              <a:rPr lang="en-US" sz="2000" dirty="0">
                <a:hlinkClick r:id="rId2"/>
              </a:rPr>
              <a:t>Review Tools (cms.gov)</a:t>
            </a:r>
            <a:endParaRPr lang="en-US" sz="2000" dirty="0">
              <a:solidFill>
                <a:prstClr val="black">
                  <a:lumMod val="75000"/>
                  <a:lumOff val="25000"/>
                </a:prstClr>
              </a:solidFill>
            </a:endParaRPr>
          </a:p>
          <a:p>
            <a:pPr marL="0" indent="0">
              <a:buNone/>
            </a:pPr>
            <a:r>
              <a:rPr lang="en-US" sz="2200" dirty="0"/>
              <a:t> </a:t>
            </a:r>
          </a:p>
          <a:p>
            <a:pPr marL="0" indent="0">
              <a:buNone/>
            </a:pPr>
            <a:endParaRPr lang="en-US" sz="2200" dirty="0"/>
          </a:p>
          <a:p>
            <a:endParaRPr lang="en-US" dirty="0"/>
          </a:p>
          <a:p>
            <a:endParaRPr lang="en-US" dirty="0"/>
          </a:p>
          <a:p>
            <a:endParaRPr lang="en-US" dirty="0"/>
          </a:p>
        </p:txBody>
      </p:sp>
    </p:spTree>
    <p:extLst>
      <p:ext uri="{BB962C8B-B14F-4D97-AF65-F5344CB8AC3E}">
        <p14:creationId xmlns:p14="http://schemas.microsoft.com/office/powerpoint/2010/main" val="1609297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677334" y="609600"/>
            <a:ext cx="8596668" cy="1320800"/>
          </a:xfrm>
        </p:spPr>
        <p:txBody>
          <a:bodyPr/>
          <a:lstStyle/>
          <a:p>
            <a:pPr algn="ctr"/>
            <a:r>
              <a:rPr lang="en-US" dirty="0"/>
              <a:t>Binder Filing Reminders (cont.)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457200" y="1223683"/>
            <a:ext cx="8816802" cy="5353286"/>
          </a:xfrm>
        </p:spPr>
        <p:txBody>
          <a:bodyPr>
            <a:normAutofit/>
          </a:bodyPr>
          <a:lstStyle/>
          <a:p>
            <a:pPr marL="0">
              <a:spcBef>
                <a:spcPts val="0"/>
              </a:spcBef>
            </a:pPr>
            <a:endParaRPr lang="en-US" dirty="0">
              <a:latin typeface="Arial" panose="020B0604020202020204" pitchFamily="34" charset="0"/>
              <a:ea typeface="Times New Roman" panose="02020603050405020304" pitchFamily="18" charset="0"/>
            </a:endParaRPr>
          </a:p>
          <a:p>
            <a:r>
              <a:rPr lang="en-US" sz="2000" dirty="0"/>
              <a:t>Following the date of the initial transfer, </a:t>
            </a:r>
            <a:r>
              <a:rPr lang="en-US" sz="2000" b="1" dirty="0"/>
              <a:t>June 16, 2021</a:t>
            </a:r>
            <a:r>
              <a:rPr lang="en-US" sz="2000" dirty="0"/>
              <a:t>, a carrier subject to this date can only make </a:t>
            </a:r>
            <a:r>
              <a:rPr lang="en-US" sz="2000" b="1" dirty="0"/>
              <a:t>voluntary</a:t>
            </a:r>
            <a:r>
              <a:rPr lang="en-US" sz="2000" dirty="0"/>
              <a:t> changes to the information in any form, rate or binder filing if the BOI allows the change.  The carrier must make the request and submit the proposed revision as a Note to Reviewer in SERFF and wait for the BOI’s response prior to submitting the voluntary change in the filing.  This does not apply to BOI requested changes.</a:t>
            </a:r>
          </a:p>
          <a:p>
            <a:pPr lvl="0">
              <a:buClr>
                <a:srgbClr val="4472C4"/>
              </a:buClr>
            </a:pPr>
            <a:r>
              <a:rPr lang="en-US" sz="2000" dirty="0">
                <a:solidFill>
                  <a:prstClr val="black">
                    <a:lumMod val="75000"/>
                    <a:lumOff val="25000"/>
                  </a:prstClr>
                </a:solidFill>
              </a:rPr>
              <a:t>The Virginia Plan Schedule Comparison is included as a tab on the Virginia ACA Rate Filing Template for all individual and small group plans inside and outside the exchange, therefore, carriers are not required to complete a separate Virginia Plan Schedule Comparison document for the binders. </a:t>
            </a:r>
          </a:p>
          <a:p>
            <a:pPr lvl="0">
              <a:buClr>
                <a:srgbClr val="4472C4"/>
              </a:buClr>
            </a:pPr>
            <a:r>
              <a:rPr lang="en-US" sz="2000" dirty="0">
                <a:solidFill>
                  <a:prstClr val="black">
                    <a:lumMod val="75000"/>
                    <a:lumOff val="25000"/>
                  </a:prstClr>
                </a:solidFill>
              </a:rPr>
              <a:t>However, </a:t>
            </a:r>
            <a:r>
              <a:rPr lang="en-US" sz="2000" b="1" dirty="0">
                <a:solidFill>
                  <a:prstClr val="black">
                    <a:lumMod val="75000"/>
                    <a:lumOff val="25000"/>
                  </a:prstClr>
                </a:solidFill>
              </a:rPr>
              <a:t>SADP</a:t>
            </a:r>
            <a:r>
              <a:rPr lang="en-US" sz="2000" dirty="0">
                <a:solidFill>
                  <a:prstClr val="black">
                    <a:lumMod val="75000"/>
                    <a:lumOff val="25000"/>
                  </a:prstClr>
                </a:solidFill>
              </a:rPr>
              <a:t> carriers must still complete the Virginia Plan Schedule Comparison and attach it under the Supporting Documentation tab in each binder.</a:t>
            </a:r>
          </a:p>
          <a:p>
            <a:endParaRPr lang="en-US" sz="2000" dirty="0"/>
          </a:p>
          <a:p>
            <a:endParaRPr lang="en-US" dirty="0"/>
          </a:p>
        </p:txBody>
      </p:sp>
    </p:spTree>
    <p:extLst>
      <p:ext uri="{BB962C8B-B14F-4D97-AF65-F5344CB8AC3E}">
        <p14:creationId xmlns:p14="http://schemas.microsoft.com/office/powerpoint/2010/main" val="1983618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677334" y="609600"/>
            <a:ext cx="8596668" cy="1320800"/>
          </a:xfrm>
        </p:spPr>
        <p:txBody>
          <a:bodyPr/>
          <a:lstStyle/>
          <a:p>
            <a:pPr algn="ctr"/>
            <a:r>
              <a:rPr lang="en-US" dirty="0"/>
              <a:t>Binder Filing Reminders (cont.)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409973" y="1570673"/>
            <a:ext cx="9131389" cy="5301841"/>
          </a:xfrm>
        </p:spPr>
        <p:txBody>
          <a:bodyPr>
            <a:normAutofit/>
          </a:bodyPr>
          <a:lstStyle/>
          <a:p>
            <a:pPr lvl="0">
              <a:buClr>
                <a:srgbClr val="4472C4"/>
              </a:buClr>
            </a:pPr>
            <a:endParaRPr lang="en-US" sz="2000" dirty="0">
              <a:solidFill>
                <a:prstClr val="black">
                  <a:lumMod val="75000"/>
                  <a:lumOff val="25000"/>
                </a:prstClr>
              </a:solidFill>
            </a:endParaRPr>
          </a:p>
          <a:p>
            <a:pPr lvl="0">
              <a:buClr>
                <a:srgbClr val="4472C4"/>
              </a:buClr>
            </a:pPr>
            <a:r>
              <a:rPr lang="en-US" sz="2000" dirty="0">
                <a:solidFill>
                  <a:prstClr val="black">
                    <a:lumMod val="75000"/>
                    <a:lumOff val="25000"/>
                  </a:prstClr>
                </a:solidFill>
              </a:rPr>
              <a:t>The Associate Schedule Items (ASI) tab in the binder must include all forms and rates filed for each plan.  Each form must include a valid link to the actual form submission.  Each plan must include a link to a valid rate submission.  </a:t>
            </a:r>
          </a:p>
          <a:p>
            <a:pPr lvl="0">
              <a:buClr>
                <a:srgbClr val="4472C4"/>
              </a:buClr>
            </a:pPr>
            <a:r>
              <a:rPr lang="en-US" sz="2000" dirty="0">
                <a:solidFill>
                  <a:prstClr val="black">
                    <a:lumMod val="75000"/>
                    <a:lumOff val="25000"/>
                  </a:prstClr>
                </a:solidFill>
              </a:rPr>
              <a:t>For carriers who use a different filing instance for rates and are not able to complete this tab, a separate document presenting the same information as in the ASI tab must be submitted under the Supporting Documentation tab in the binder, and must be kept updated. </a:t>
            </a:r>
          </a:p>
          <a:p>
            <a:pPr lvl="0">
              <a:buClr>
                <a:srgbClr val="4472C4"/>
              </a:buClr>
            </a:pPr>
            <a:r>
              <a:rPr lang="en-US" sz="2000" dirty="0">
                <a:solidFill>
                  <a:prstClr val="black">
                    <a:lumMod val="75000"/>
                    <a:lumOff val="25000"/>
                  </a:prstClr>
                </a:solidFill>
              </a:rPr>
              <a:t>The ASI tab must be kept updated with current form and rate filings.</a:t>
            </a:r>
          </a:p>
          <a:p>
            <a:pPr lvl="0">
              <a:buClr>
                <a:srgbClr val="4472C4"/>
              </a:buClr>
            </a:pPr>
            <a:r>
              <a:rPr lang="en-US" sz="2000" dirty="0"/>
              <a:t>Carriers must update all related forms, rates and binder filings if changes are made to one of these filings.</a:t>
            </a:r>
            <a:endParaRPr lang="en-US" sz="2000" dirty="0">
              <a:solidFill>
                <a:prstClr val="black">
                  <a:lumMod val="75000"/>
                  <a:lumOff val="25000"/>
                </a:prstClr>
              </a:solidFill>
            </a:endParaRPr>
          </a:p>
          <a:p>
            <a:endParaRPr lang="en-US" dirty="0"/>
          </a:p>
          <a:p>
            <a:endParaRPr lang="en-US" dirty="0"/>
          </a:p>
        </p:txBody>
      </p:sp>
    </p:spTree>
    <p:extLst>
      <p:ext uri="{BB962C8B-B14F-4D97-AF65-F5344CB8AC3E}">
        <p14:creationId xmlns:p14="http://schemas.microsoft.com/office/powerpoint/2010/main" val="2942592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677334" y="609600"/>
            <a:ext cx="8596668" cy="1320800"/>
          </a:xfrm>
        </p:spPr>
        <p:txBody>
          <a:bodyPr/>
          <a:lstStyle/>
          <a:p>
            <a:pPr algn="ctr"/>
            <a:r>
              <a:rPr lang="en-US" dirty="0"/>
              <a:t>Binder Filing Reminders (cont.)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142613" y="1275127"/>
            <a:ext cx="9131389" cy="5301841"/>
          </a:xfrm>
        </p:spPr>
        <p:txBody>
          <a:bodyPr>
            <a:normAutofit/>
          </a:bodyPr>
          <a:lstStyle/>
          <a:p>
            <a:pPr lvl="0">
              <a:buClr>
                <a:srgbClr val="4472C4"/>
              </a:buClr>
            </a:pPr>
            <a:endParaRPr lang="en-US" sz="2000" dirty="0">
              <a:solidFill>
                <a:prstClr val="black">
                  <a:lumMod val="75000"/>
                  <a:lumOff val="25000"/>
                </a:prstClr>
              </a:solidFill>
            </a:endParaRPr>
          </a:p>
          <a:p>
            <a:pPr lvl="0">
              <a:buClr>
                <a:srgbClr val="4472C4"/>
              </a:buClr>
            </a:pPr>
            <a:r>
              <a:rPr lang="en-US" dirty="0">
                <a:solidFill>
                  <a:prstClr val="black">
                    <a:lumMod val="75000"/>
                    <a:lumOff val="25000"/>
                  </a:prstClr>
                </a:solidFill>
              </a:rPr>
              <a:t>The VA Rate Filing Template should be attached under the Supporting Documentation tab in each binder. The rate sheet that is attached to the Rate/Rule Schedule in the rate filing should be attached under Associate Schedule Items and linked to the corresponding rate filing for each plan.</a:t>
            </a:r>
          </a:p>
          <a:p>
            <a:pPr>
              <a:buClr>
                <a:srgbClr val="4472C4"/>
              </a:buClr>
            </a:pPr>
            <a:r>
              <a:rPr lang="en-US" dirty="0">
                <a:solidFill>
                  <a:schemeClr val="tx1"/>
                </a:solidFill>
              </a:rPr>
              <a:t>HB 1896/SB 1276 Removes the prohibition on elective abortions for QHPs on the Exchange.  Carriers who include coverage for elective abortion should report such coverage as an Addition to EHB.</a:t>
            </a:r>
          </a:p>
          <a:p>
            <a:pPr lvl="0">
              <a:buClr>
                <a:srgbClr val="4472C4"/>
              </a:buClr>
            </a:pPr>
            <a:r>
              <a:rPr lang="en-US" dirty="0">
                <a:solidFill>
                  <a:prstClr val="black">
                    <a:lumMod val="75000"/>
                    <a:lumOff val="25000"/>
                  </a:prstClr>
                </a:solidFill>
              </a:rPr>
              <a:t>The BOI will review plans using federal guidance that all plans within a product must share the same drug formulary (also referred to as “covered drug list”). </a:t>
            </a:r>
            <a:endParaRPr lang="en-US" dirty="0"/>
          </a:p>
          <a:p>
            <a:pPr lvl="1"/>
            <a:r>
              <a:rPr lang="en-US" sz="1800" dirty="0"/>
              <a:t>Under 45 CFR § 144.103, a set of plans that share a discrete package of benefits and network type within a service area are considered a single product.  An issuer’s drug formulary is a feature of the product’s “discrete package of benefits” offered to the consumer.  Any limits on the scope of covered benefits, </a:t>
            </a:r>
            <a:r>
              <a:rPr lang="en-US" sz="1800" i="1" dirty="0"/>
              <a:t>including the drug formulary and tier structure</a:t>
            </a:r>
            <a:r>
              <a:rPr lang="en-US" sz="1800" dirty="0"/>
              <a:t>, are considered product-level differences and all plans offered within each product must use the same drug formulary. </a:t>
            </a:r>
          </a:p>
        </p:txBody>
      </p:sp>
    </p:spTree>
    <p:extLst>
      <p:ext uri="{BB962C8B-B14F-4D97-AF65-F5344CB8AC3E}">
        <p14:creationId xmlns:p14="http://schemas.microsoft.com/office/powerpoint/2010/main" val="35032159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F2A94-7176-4454-B4F5-C89F9CDDAFF7}"/>
              </a:ext>
            </a:extLst>
          </p:cNvPr>
          <p:cNvSpPr>
            <a:spLocks noGrp="1"/>
          </p:cNvSpPr>
          <p:nvPr>
            <p:ph type="title"/>
          </p:nvPr>
        </p:nvSpPr>
        <p:spPr/>
        <p:txBody>
          <a:bodyPr/>
          <a:lstStyle/>
          <a:p>
            <a:pPr algn="ctr"/>
            <a:r>
              <a:rPr lang="en-US" dirty="0"/>
              <a:t>Virginia Legislation</a:t>
            </a:r>
          </a:p>
        </p:txBody>
      </p:sp>
      <p:sp>
        <p:nvSpPr>
          <p:cNvPr id="3" name="Content Placeholder 2">
            <a:extLst>
              <a:ext uri="{FF2B5EF4-FFF2-40B4-BE49-F238E27FC236}">
                <a16:creationId xmlns:a16="http://schemas.microsoft.com/office/drawing/2014/main" id="{639D2744-BCA7-468B-B388-7A09818873F2}"/>
              </a:ext>
            </a:extLst>
          </p:cNvPr>
          <p:cNvSpPr>
            <a:spLocks noGrp="1"/>
          </p:cNvSpPr>
          <p:nvPr>
            <p:ph idx="1"/>
          </p:nvPr>
        </p:nvSpPr>
        <p:spPr/>
        <p:txBody>
          <a:bodyPr>
            <a:normAutofit/>
          </a:bodyPr>
          <a:lstStyle/>
          <a:p>
            <a:r>
              <a:rPr lang="en-US" dirty="0"/>
              <a:t>Review legislation for forms and rates development</a:t>
            </a:r>
          </a:p>
          <a:p>
            <a:pPr lvl="1"/>
            <a:r>
              <a:rPr lang="en-US" dirty="0">
                <a:solidFill>
                  <a:schemeClr val="tx1"/>
                </a:solidFill>
              </a:rPr>
              <a:t>Forms checklists will provide some direction</a:t>
            </a:r>
          </a:p>
          <a:p>
            <a:r>
              <a:rPr lang="en-US" dirty="0">
                <a:solidFill>
                  <a:schemeClr val="tx1"/>
                </a:solidFill>
              </a:rPr>
              <a:t>SB 423 (2020 General Assembly session) – Hearing Aids for Minors. It is anticipated that coverage will not take effect July 1, 2021 as proposed due to fiscal impact to the Commonwealth.</a:t>
            </a:r>
          </a:p>
          <a:p>
            <a:r>
              <a:rPr lang="en-US" dirty="0">
                <a:solidFill>
                  <a:schemeClr val="tx1"/>
                </a:solidFill>
              </a:rPr>
              <a:t>HB 1896/SB 1276 – Essential Health Benefits; Abortion coverage: Removes the prohibition on elective abortions for QHPs on the Exchange.  Carriers should report such coverage as an Addition to EHB.</a:t>
            </a:r>
          </a:p>
          <a:p>
            <a:r>
              <a:rPr lang="en-US" dirty="0">
                <a:solidFill>
                  <a:schemeClr val="tx1"/>
                </a:solidFill>
              </a:rPr>
              <a:t>HB 2332 – Commonwealth Health Reinsurance Program; The SCC must apply for a reinsurance program for the 2023 benefit year under a 1332 state innovation waiver to decrease premiums in the individual market up to 20%. Parameters will be provided by May 1, 2022.</a:t>
            </a:r>
          </a:p>
        </p:txBody>
      </p:sp>
    </p:spTree>
    <p:extLst>
      <p:ext uri="{BB962C8B-B14F-4D97-AF65-F5344CB8AC3E}">
        <p14:creationId xmlns:p14="http://schemas.microsoft.com/office/powerpoint/2010/main" val="696042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A70CD-C02F-4A69-B0BD-3F7711B98934}"/>
              </a:ext>
            </a:extLst>
          </p:cNvPr>
          <p:cNvSpPr>
            <a:spLocks noGrp="1"/>
          </p:cNvSpPr>
          <p:nvPr>
            <p:ph type="title"/>
          </p:nvPr>
        </p:nvSpPr>
        <p:spPr/>
        <p:txBody>
          <a:bodyPr/>
          <a:lstStyle/>
          <a:p>
            <a:pPr algn="ctr"/>
            <a:r>
              <a:rPr lang="en-US" dirty="0"/>
              <a:t>Balance Billing</a:t>
            </a:r>
          </a:p>
        </p:txBody>
      </p:sp>
      <p:sp>
        <p:nvSpPr>
          <p:cNvPr id="3" name="Content Placeholder 2">
            <a:extLst>
              <a:ext uri="{FF2B5EF4-FFF2-40B4-BE49-F238E27FC236}">
                <a16:creationId xmlns:a16="http://schemas.microsoft.com/office/drawing/2014/main" id="{688277F2-D134-42F2-9D14-FB0A9F888357}"/>
              </a:ext>
            </a:extLst>
          </p:cNvPr>
          <p:cNvSpPr>
            <a:spLocks noGrp="1"/>
          </p:cNvSpPr>
          <p:nvPr>
            <p:ph idx="1"/>
          </p:nvPr>
        </p:nvSpPr>
        <p:spPr>
          <a:xfrm>
            <a:off x="677334" y="1574801"/>
            <a:ext cx="8596668" cy="4466562"/>
          </a:xfrm>
        </p:spPr>
        <p:txBody>
          <a:bodyPr/>
          <a:lstStyle/>
          <a:p>
            <a:r>
              <a:rPr lang="en-US" dirty="0"/>
              <a:t>Virginia’s provider balance billing law effective January 1, 2021</a:t>
            </a:r>
          </a:p>
          <a:p>
            <a:pPr lvl="1"/>
            <a:r>
              <a:rPr lang="en-US" dirty="0"/>
              <a:t>Dates of </a:t>
            </a:r>
            <a:r>
              <a:rPr lang="en-US"/>
              <a:t>service beginning January </a:t>
            </a:r>
            <a:r>
              <a:rPr lang="en-US" dirty="0"/>
              <a:t>1, 2021</a:t>
            </a:r>
          </a:p>
          <a:p>
            <a:pPr lvl="1"/>
            <a:r>
              <a:rPr lang="en-US" dirty="0"/>
              <a:t>Prohibits provider balance billing that exceeds in-network cost-sharing in certain situations</a:t>
            </a:r>
          </a:p>
          <a:p>
            <a:pPr lvl="1"/>
            <a:r>
              <a:rPr lang="en-US" dirty="0"/>
              <a:t>Requires carriers to pay a commercially reasonable amount to providers directly – clearly indicate the patient’s payment responsibility on the EOB</a:t>
            </a:r>
          </a:p>
          <a:p>
            <a:pPr lvl="1"/>
            <a:r>
              <a:rPr lang="en-US" dirty="0"/>
              <a:t>Requires a good faith negotiation period – expend entire period prior to arbitration – send carrier arbitration contact to </a:t>
            </a:r>
            <a:r>
              <a:rPr lang="en-US" dirty="0">
                <a:hlinkClick r:id="rId2"/>
              </a:rPr>
              <a:t>BBVA@scc.virginia.gov</a:t>
            </a:r>
            <a:r>
              <a:rPr lang="en-US" dirty="0"/>
              <a:t> to facilitate negotiation</a:t>
            </a:r>
          </a:p>
          <a:p>
            <a:pPr lvl="1"/>
            <a:r>
              <a:rPr lang="en-US" dirty="0"/>
              <a:t>Provides a provider/carrier arbitration process</a:t>
            </a:r>
          </a:p>
          <a:p>
            <a:pPr lvl="1"/>
            <a:r>
              <a:rPr lang="en-US" dirty="0"/>
              <a:t>Developing a balance billing complaint form</a:t>
            </a:r>
          </a:p>
          <a:p>
            <a:r>
              <a:rPr lang="en-US" dirty="0"/>
              <a:t>Federal No Surprises Act effective January 1, 2022</a:t>
            </a:r>
          </a:p>
          <a:p>
            <a:pPr lvl="1"/>
            <a:r>
              <a:rPr lang="en-US" dirty="0"/>
              <a:t>Carrier 2022 filings and processes should not conflict with federal law</a:t>
            </a:r>
          </a:p>
          <a:p>
            <a:pPr lvl="1"/>
            <a:endParaRPr lang="en-US" dirty="0"/>
          </a:p>
        </p:txBody>
      </p:sp>
    </p:spTree>
    <p:extLst>
      <p:ext uri="{BB962C8B-B14F-4D97-AF65-F5344CB8AC3E}">
        <p14:creationId xmlns:p14="http://schemas.microsoft.com/office/powerpoint/2010/main" val="3234067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D307B97-5234-4CED-952C-EC16C3C3A91C}"/>
              </a:ext>
            </a:extLst>
          </p:cNvPr>
          <p:cNvSpPr txBox="1"/>
          <p:nvPr/>
        </p:nvSpPr>
        <p:spPr>
          <a:xfrm>
            <a:off x="2264228" y="2505670"/>
            <a:ext cx="5891349" cy="923330"/>
          </a:xfrm>
          <a:prstGeom prst="rect">
            <a:avLst/>
          </a:prstGeom>
          <a:noFill/>
        </p:spPr>
        <p:txBody>
          <a:bodyPr wrap="square" rtlCol="0">
            <a:spAutoFit/>
          </a:bodyPr>
          <a:lstStyle/>
          <a:p>
            <a:r>
              <a:rPr lang="en-US" dirty="0"/>
              <a:t>Bureau </a:t>
            </a:r>
            <a:r>
              <a:rPr lang="en-US" i="1" dirty="0"/>
              <a:t>Webpage for COVID-19 Updates: </a:t>
            </a:r>
            <a:r>
              <a:rPr lang="en-US" i="1" dirty="0">
                <a:hlinkClick r:id="rId2"/>
              </a:rPr>
              <a:t>Virginia SCC – Companies</a:t>
            </a:r>
            <a:r>
              <a:rPr lang="en-US" i="1" dirty="0"/>
              <a:t>.  The response to COVID-19 information is under </a:t>
            </a:r>
            <a:r>
              <a:rPr lang="en-US" dirty="0"/>
              <a:t>New to Review.  </a:t>
            </a:r>
          </a:p>
        </p:txBody>
      </p:sp>
      <p:sp>
        <p:nvSpPr>
          <p:cNvPr id="6" name="TextBox 5">
            <a:extLst>
              <a:ext uri="{FF2B5EF4-FFF2-40B4-BE49-F238E27FC236}">
                <a16:creationId xmlns:a16="http://schemas.microsoft.com/office/drawing/2014/main" id="{82C1E7D0-6079-437E-A000-347B9B2E54D0}"/>
              </a:ext>
            </a:extLst>
          </p:cNvPr>
          <p:cNvSpPr txBox="1"/>
          <p:nvPr/>
        </p:nvSpPr>
        <p:spPr>
          <a:xfrm>
            <a:off x="3193164" y="1123406"/>
            <a:ext cx="4033476" cy="646331"/>
          </a:xfrm>
          <a:prstGeom prst="rect">
            <a:avLst/>
          </a:prstGeom>
          <a:noFill/>
        </p:spPr>
        <p:txBody>
          <a:bodyPr wrap="none" rtlCol="0">
            <a:spAutoFit/>
          </a:bodyPr>
          <a:lstStyle/>
          <a:p>
            <a:pPr algn="ctr"/>
            <a:r>
              <a:rPr lang="en-US" sz="3600" dirty="0">
                <a:solidFill>
                  <a:schemeClr val="accent1"/>
                </a:solidFill>
              </a:rPr>
              <a:t>COVID-19 Updates </a:t>
            </a:r>
          </a:p>
        </p:txBody>
      </p:sp>
    </p:spTree>
    <p:extLst>
      <p:ext uri="{BB962C8B-B14F-4D97-AF65-F5344CB8AC3E}">
        <p14:creationId xmlns:p14="http://schemas.microsoft.com/office/powerpoint/2010/main" val="25019054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7E2DF-858F-497F-81EC-DFFF0D9387B1}"/>
              </a:ext>
            </a:extLst>
          </p:cNvPr>
          <p:cNvSpPr>
            <a:spLocks noGrp="1"/>
          </p:cNvSpPr>
          <p:nvPr>
            <p:ph type="title"/>
          </p:nvPr>
        </p:nvSpPr>
        <p:spPr/>
        <p:txBody>
          <a:bodyPr/>
          <a:lstStyle/>
          <a:p>
            <a:r>
              <a:rPr lang="en-US" dirty="0"/>
              <a:t>Bureau of Insurance Presenters</a:t>
            </a:r>
          </a:p>
        </p:txBody>
      </p:sp>
      <p:sp>
        <p:nvSpPr>
          <p:cNvPr id="3" name="Content Placeholder 2">
            <a:extLst>
              <a:ext uri="{FF2B5EF4-FFF2-40B4-BE49-F238E27FC236}">
                <a16:creationId xmlns:a16="http://schemas.microsoft.com/office/drawing/2014/main" id="{D039D078-6B79-416D-8657-8C92F7E4D139}"/>
              </a:ext>
            </a:extLst>
          </p:cNvPr>
          <p:cNvSpPr>
            <a:spLocks noGrp="1"/>
          </p:cNvSpPr>
          <p:nvPr>
            <p:ph idx="1"/>
          </p:nvPr>
        </p:nvSpPr>
        <p:spPr/>
        <p:txBody>
          <a:bodyPr/>
          <a:lstStyle/>
          <a:p>
            <a:r>
              <a:rPr lang="en-US" dirty="0"/>
              <a:t>David Shea, Health Actuary</a:t>
            </a:r>
          </a:p>
          <a:p>
            <a:pPr lvl="1"/>
            <a:r>
              <a:rPr lang="en-US" dirty="0">
                <a:hlinkClick r:id="rId2"/>
              </a:rPr>
              <a:t>David.Shea@scc.virginia.gov</a:t>
            </a:r>
            <a:r>
              <a:rPr lang="en-US" dirty="0"/>
              <a:t> </a:t>
            </a:r>
          </a:p>
          <a:p>
            <a:r>
              <a:rPr lang="en-US" dirty="0"/>
              <a:t>Sharon Holston, Principal Insurance Market Examiner (Plan Management)</a:t>
            </a:r>
          </a:p>
          <a:p>
            <a:pPr lvl="1"/>
            <a:r>
              <a:rPr lang="en-US" dirty="0">
                <a:hlinkClick r:id="rId3"/>
              </a:rPr>
              <a:t>Sharon.Holston@scc.virginia.gov</a:t>
            </a:r>
            <a:r>
              <a:rPr lang="en-US" dirty="0"/>
              <a:t> </a:t>
            </a:r>
          </a:p>
          <a:p>
            <a:r>
              <a:rPr lang="en-US" dirty="0"/>
              <a:t>Brant Lyons, Principal Insurance Market Examiner (Market Conduct)</a:t>
            </a:r>
          </a:p>
          <a:p>
            <a:pPr lvl="1"/>
            <a:r>
              <a:rPr lang="en-US" dirty="0">
                <a:hlinkClick r:id="rId4"/>
              </a:rPr>
              <a:t>Brant.Lyons@scc.virginia.gov</a:t>
            </a:r>
            <a:r>
              <a:rPr lang="en-US" dirty="0"/>
              <a:t> </a:t>
            </a:r>
          </a:p>
          <a:p>
            <a:r>
              <a:rPr lang="en-US" dirty="0"/>
              <a:t>Julie Blauvelt, Deputy Commissioner (Life </a:t>
            </a:r>
            <a:r>
              <a:rPr lang="en-US" dirty="0">
                <a:latin typeface="Arial" panose="020B0604020202020204" pitchFamily="34" charset="0"/>
                <a:cs typeface="Arial" panose="020B0604020202020204" pitchFamily="34" charset="0"/>
              </a:rPr>
              <a:t>&amp;</a:t>
            </a:r>
            <a:r>
              <a:rPr lang="en-US" dirty="0"/>
              <a:t> Health)</a:t>
            </a:r>
          </a:p>
          <a:p>
            <a:pPr lvl="1"/>
            <a:r>
              <a:rPr lang="en-US" dirty="0">
                <a:hlinkClick r:id="rId5"/>
              </a:rPr>
              <a:t>Julie.Blauvelt@scc.virginia.gov</a:t>
            </a:r>
            <a:r>
              <a:rPr lang="en-US" dirty="0"/>
              <a:t> </a:t>
            </a:r>
          </a:p>
        </p:txBody>
      </p:sp>
    </p:spTree>
    <p:extLst>
      <p:ext uri="{BB962C8B-B14F-4D97-AF65-F5344CB8AC3E}">
        <p14:creationId xmlns:p14="http://schemas.microsoft.com/office/powerpoint/2010/main" val="23571145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62019-C133-4735-927A-684A2F5CE154}"/>
              </a:ext>
            </a:extLst>
          </p:cNvPr>
          <p:cNvSpPr>
            <a:spLocks noGrp="1"/>
          </p:cNvSpPr>
          <p:nvPr>
            <p:ph type="title"/>
          </p:nvPr>
        </p:nvSpPr>
        <p:spPr>
          <a:xfrm>
            <a:off x="771464" y="515470"/>
            <a:ext cx="8596668" cy="1320800"/>
          </a:xfrm>
        </p:spPr>
        <p:txBody>
          <a:bodyPr/>
          <a:lstStyle/>
          <a:p>
            <a:r>
              <a:rPr lang="en-US" dirty="0"/>
              <a:t>ACA Form/Rate Filing Questions</a:t>
            </a:r>
          </a:p>
        </p:txBody>
      </p:sp>
      <p:sp>
        <p:nvSpPr>
          <p:cNvPr id="3" name="Content Placeholder 2">
            <a:extLst>
              <a:ext uri="{FF2B5EF4-FFF2-40B4-BE49-F238E27FC236}">
                <a16:creationId xmlns:a16="http://schemas.microsoft.com/office/drawing/2014/main" id="{0841C522-F543-430C-8D5D-D85213AC1973}"/>
              </a:ext>
            </a:extLst>
          </p:cNvPr>
          <p:cNvSpPr>
            <a:spLocks noGrp="1"/>
          </p:cNvSpPr>
          <p:nvPr>
            <p:ph idx="1"/>
          </p:nvPr>
        </p:nvSpPr>
        <p:spPr/>
        <p:txBody>
          <a:bodyPr/>
          <a:lstStyle/>
          <a:p>
            <a:r>
              <a:rPr lang="en-US" dirty="0">
                <a:hlinkClick r:id="rId2"/>
              </a:rPr>
              <a:t>ACAFilingInfo@scc.virginia.gov</a:t>
            </a:r>
            <a:r>
              <a:rPr lang="en-US" dirty="0"/>
              <a:t> </a:t>
            </a:r>
          </a:p>
        </p:txBody>
      </p:sp>
    </p:spTree>
    <p:extLst>
      <p:ext uri="{BB962C8B-B14F-4D97-AF65-F5344CB8AC3E}">
        <p14:creationId xmlns:p14="http://schemas.microsoft.com/office/powerpoint/2010/main" val="3078765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2F842-C312-4FC3-85EA-CC290F890595}"/>
              </a:ext>
            </a:extLst>
          </p:cNvPr>
          <p:cNvSpPr>
            <a:spLocks noGrp="1"/>
          </p:cNvSpPr>
          <p:nvPr>
            <p:ph type="title"/>
          </p:nvPr>
        </p:nvSpPr>
        <p:spPr>
          <a:xfrm>
            <a:off x="838200" y="139701"/>
            <a:ext cx="8540262" cy="774699"/>
          </a:xfrm>
        </p:spPr>
        <p:txBody>
          <a:bodyPr/>
          <a:lstStyle/>
          <a:p>
            <a:pPr algn="ctr"/>
            <a:r>
              <a:rPr lang="en-US" b="1" dirty="0"/>
              <a:t>Important Dates (2021)</a:t>
            </a:r>
          </a:p>
        </p:txBody>
      </p:sp>
      <p:sp>
        <p:nvSpPr>
          <p:cNvPr id="3" name="Content Placeholder 2">
            <a:extLst>
              <a:ext uri="{FF2B5EF4-FFF2-40B4-BE49-F238E27FC236}">
                <a16:creationId xmlns:a16="http://schemas.microsoft.com/office/drawing/2014/main" id="{972837B4-44F0-46D8-8157-1C405DE7F8BF}"/>
              </a:ext>
            </a:extLst>
          </p:cNvPr>
          <p:cNvSpPr>
            <a:spLocks noGrp="1"/>
          </p:cNvSpPr>
          <p:nvPr>
            <p:ph idx="1"/>
          </p:nvPr>
        </p:nvSpPr>
        <p:spPr>
          <a:xfrm>
            <a:off x="218830" y="1062892"/>
            <a:ext cx="10793047" cy="5455139"/>
          </a:xfrm>
        </p:spPr>
        <p:txBody>
          <a:bodyPr>
            <a:noAutofit/>
          </a:bodyPr>
          <a:lstStyle/>
          <a:p>
            <a:r>
              <a:rPr lang="en-US" sz="2200" dirty="0"/>
              <a:t>April 16:  Form filing deadline for ALL ACA health carriers (excludes SADPs)</a:t>
            </a:r>
          </a:p>
          <a:p>
            <a:endParaRPr lang="en-US" sz="2200" dirty="0"/>
          </a:p>
          <a:p>
            <a:r>
              <a:rPr lang="en-US" sz="2200" dirty="0"/>
              <a:t>April 30:  Form and rate filing deadline for carriers submitting SADPs to be exchange-certified</a:t>
            </a:r>
          </a:p>
          <a:p>
            <a:endParaRPr lang="en-US" sz="2200" dirty="0"/>
          </a:p>
          <a:p>
            <a:r>
              <a:rPr lang="en-US" sz="2200" dirty="0"/>
              <a:t>May 14:  Binder filing deadline for carriers offering SADPs to be exchange-certified</a:t>
            </a:r>
          </a:p>
          <a:p>
            <a:endParaRPr lang="en-US" sz="2200" dirty="0"/>
          </a:p>
          <a:p>
            <a:r>
              <a:rPr lang="en-US" sz="2200" dirty="0"/>
              <a:t>May 21:  Rate filing deadline for ALL ACA health carriers</a:t>
            </a:r>
          </a:p>
          <a:p>
            <a:endParaRPr lang="en-US" sz="2200" dirty="0"/>
          </a:p>
          <a:p>
            <a:r>
              <a:rPr lang="en-US" sz="2200" dirty="0"/>
              <a:t>May 21:  Binder filing deadline for carriers offering individual and small group health insurance coverage inside or outside the exchange</a:t>
            </a:r>
          </a:p>
        </p:txBody>
      </p:sp>
    </p:spTree>
    <p:extLst>
      <p:ext uri="{BB962C8B-B14F-4D97-AF65-F5344CB8AC3E}">
        <p14:creationId xmlns:p14="http://schemas.microsoft.com/office/powerpoint/2010/main" val="4030792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2F842-C312-4FC3-85EA-CC290F890595}"/>
              </a:ext>
            </a:extLst>
          </p:cNvPr>
          <p:cNvSpPr>
            <a:spLocks noGrp="1"/>
          </p:cNvSpPr>
          <p:nvPr>
            <p:ph type="title"/>
          </p:nvPr>
        </p:nvSpPr>
        <p:spPr>
          <a:xfrm>
            <a:off x="677334" y="211016"/>
            <a:ext cx="8596668" cy="750277"/>
          </a:xfrm>
        </p:spPr>
        <p:txBody>
          <a:bodyPr/>
          <a:lstStyle/>
          <a:p>
            <a:pPr algn="ctr"/>
            <a:r>
              <a:rPr lang="en-US" b="1" dirty="0"/>
              <a:t>Important Dates (2021)</a:t>
            </a:r>
          </a:p>
        </p:txBody>
      </p:sp>
      <p:sp>
        <p:nvSpPr>
          <p:cNvPr id="3" name="Content Placeholder 2">
            <a:extLst>
              <a:ext uri="{FF2B5EF4-FFF2-40B4-BE49-F238E27FC236}">
                <a16:creationId xmlns:a16="http://schemas.microsoft.com/office/drawing/2014/main" id="{972837B4-44F0-46D8-8157-1C405DE7F8BF}"/>
              </a:ext>
            </a:extLst>
          </p:cNvPr>
          <p:cNvSpPr>
            <a:spLocks noGrp="1"/>
          </p:cNvSpPr>
          <p:nvPr>
            <p:ph idx="1"/>
          </p:nvPr>
        </p:nvSpPr>
        <p:spPr>
          <a:xfrm>
            <a:off x="677334" y="1230558"/>
            <a:ext cx="8596668" cy="4505934"/>
          </a:xfrm>
        </p:spPr>
        <p:txBody>
          <a:bodyPr>
            <a:normAutofit fontScale="92500" lnSpcReduction="10000"/>
          </a:bodyPr>
          <a:lstStyle/>
          <a:p>
            <a:r>
              <a:rPr lang="en-US" sz="2400" dirty="0"/>
              <a:t>April 1:  SERFF public access suspended for health form, rate, and binder filings and revisions made on or after this date up to the BOI rate presentations</a:t>
            </a:r>
            <a:endParaRPr lang="en-US" sz="2400" dirty="0">
              <a:solidFill>
                <a:srgbClr val="FF0000"/>
              </a:solidFill>
            </a:endParaRPr>
          </a:p>
          <a:p>
            <a:endParaRPr lang="en-US" sz="2400" dirty="0"/>
          </a:p>
          <a:p>
            <a:r>
              <a:rPr lang="en-US" sz="2400" dirty="0"/>
              <a:t>July 15:  Deadline for voluntary service area revisions and rate filing revisions; revisions after this date can be made based only at request of BOI</a:t>
            </a:r>
          </a:p>
          <a:p>
            <a:endParaRPr lang="en-US" sz="2400" dirty="0"/>
          </a:p>
          <a:p>
            <a:r>
              <a:rPr lang="en-US" sz="2400" dirty="0">
                <a:solidFill>
                  <a:schemeClr val="tx1"/>
                </a:solidFill>
              </a:rPr>
              <a:t>August</a:t>
            </a:r>
            <a:r>
              <a:rPr lang="en-US" sz="2400" dirty="0"/>
              <a:t>:  Rate presentations to the Commission (tentative date)</a:t>
            </a:r>
          </a:p>
          <a:p>
            <a:pPr marL="0" indent="0">
              <a:buNone/>
            </a:pPr>
            <a:endParaRPr lang="en-US" sz="2400" dirty="0"/>
          </a:p>
          <a:p>
            <a:r>
              <a:rPr lang="en-US" sz="2400" dirty="0"/>
              <a:t>August 18:  Deadline for data transfer to CMS</a:t>
            </a:r>
          </a:p>
          <a:p>
            <a:endParaRPr lang="en-US" sz="3600" dirty="0"/>
          </a:p>
          <a:p>
            <a:pPr marL="0" indent="0">
              <a:buNone/>
            </a:pPr>
            <a:endParaRPr lang="en-US" sz="3600" i="1" dirty="0"/>
          </a:p>
        </p:txBody>
      </p:sp>
    </p:spTree>
    <p:extLst>
      <p:ext uri="{BB962C8B-B14F-4D97-AF65-F5344CB8AC3E}">
        <p14:creationId xmlns:p14="http://schemas.microsoft.com/office/powerpoint/2010/main" val="2040045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87989-5049-4EB3-B00B-5CB2F600008D}"/>
              </a:ext>
            </a:extLst>
          </p:cNvPr>
          <p:cNvSpPr>
            <a:spLocks noGrp="1"/>
          </p:cNvSpPr>
          <p:nvPr>
            <p:ph type="title"/>
          </p:nvPr>
        </p:nvSpPr>
        <p:spPr>
          <a:xfrm>
            <a:off x="251871" y="106290"/>
            <a:ext cx="9596219" cy="1418606"/>
          </a:xfrm>
        </p:spPr>
        <p:txBody>
          <a:bodyPr>
            <a:normAutofit/>
          </a:bodyPr>
          <a:lstStyle/>
          <a:p>
            <a:pPr algn="ctr"/>
            <a:r>
              <a:rPr lang="en-US" b="1" dirty="0"/>
              <a:t>Virginia ACA Rate Filing Template(VRFT) Changes</a:t>
            </a:r>
          </a:p>
        </p:txBody>
      </p:sp>
      <p:sp>
        <p:nvSpPr>
          <p:cNvPr id="3" name="Content Placeholder 2">
            <a:extLst>
              <a:ext uri="{FF2B5EF4-FFF2-40B4-BE49-F238E27FC236}">
                <a16:creationId xmlns:a16="http://schemas.microsoft.com/office/drawing/2014/main" id="{2A40F6EA-4BFF-4A4E-99A1-DE94CCA32FD7}"/>
              </a:ext>
            </a:extLst>
          </p:cNvPr>
          <p:cNvSpPr>
            <a:spLocks noGrp="1"/>
          </p:cNvSpPr>
          <p:nvPr>
            <p:ph idx="1"/>
          </p:nvPr>
        </p:nvSpPr>
        <p:spPr>
          <a:xfrm>
            <a:off x="429489" y="1280382"/>
            <a:ext cx="9240981" cy="5284469"/>
          </a:xfrm>
        </p:spPr>
        <p:txBody>
          <a:bodyPr>
            <a:normAutofit fontScale="92500" lnSpcReduction="10000"/>
          </a:bodyPr>
          <a:lstStyle/>
          <a:p>
            <a:pPr>
              <a:lnSpc>
                <a:spcPct val="120000"/>
              </a:lnSpc>
              <a:spcBef>
                <a:spcPts val="600"/>
              </a:spcBef>
              <a:buFont typeface="Courier New" panose="02070309020205020404" pitchFamily="49" charset="0"/>
              <a:buChar char="o"/>
            </a:pPr>
            <a:r>
              <a:rPr lang="en-US" dirty="0"/>
              <a:t>Risk Adjustment Data (Tab TBD)</a:t>
            </a:r>
          </a:p>
          <a:p>
            <a:pPr lvl="1">
              <a:lnSpc>
                <a:spcPct val="120000"/>
              </a:lnSpc>
              <a:spcBef>
                <a:spcPts val="600"/>
              </a:spcBef>
              <a:buFont typeface="Courier New" panose="02070309020205020404" pitchFamily="49" charset="0"/>
              <a:buChar char="o"/>
            </a:pPr>
            <a:r>
              <a:rPr lang="en-US" dirty="0"/>
              <a:t>Carriers will provide the following data elements relating to their 2022 projected risk adjustment (both statewide and carrier specific):  Actuarial Value (AV), Allowable Rating Factors (ARF), Plan Liability Risk Score (PLRS), Geographic Cost Factor (GCF), Induced Demand Factor (IDF) and EDGE data member months (carrier only).  In addition, each carrier will provide their estimate of the statewide average premium PMPM.</a:t>
            </a:r>
          </a:p>
          <a:p>
            <a:pPr lvl="1">
              <a:lnSpc>
                <a:spcPct val="120000"/>
              </a:lnSpc>
              <a:spcBef>
                <a:spcPts val="600"/>
              </a:spcBef>
              <a:buFont typeface="Courier New" panose="02070309020205020404" pitchFamily="49" charset="0"/>
              <a:buChar char="o"/>
            </a:pPr>
            <a:r>
              <a:rPr lang="en-US" dirty="0"/>
              <a:t>Carriers need to submit the </a:t>
            </a:r>
            <a:r>
              <a:rPr lang="en-US" dirty="0">
                <a:solidFill>
                  <a:schemeClr val="tx1"/>
                </a:solidFill>
              </a:rPr>
              <a:t>Plan Year </a:t>
            </a:r>
            <a:r>
              <a:rPr lang="en-US" dirty="0"/>
              <a:t>2021 VRFT based on approved rates but are not required to provide the above risk adjustment data for 2021</a:t>
            </a:r>
          </a:p>
          <a:p>
            <a:pPr>
              <a:lnSpc>
                <a:spcPct val="120000"/>
              </a:lnSpc>
              <a:spcBef>
                <a:spcPts val="600"/>
              </a:spcBef>
              <a:buFont typeface="Courier New" panose="02070309020205020404" pitchFamily="49" charset="0"/>
              <a:buChar char="o"/>
            </a:pPr>
            <a:r>
              <a:rPr lang="en-US" dirty="0"/>
              <a:t>Test for compliance with 14VAC5-130-50 F1 </a:t>
            </a:r>
            <a:r>
              <a:rPr lang="en-US" dirty="0">
                <a:latin typeface="Arial" panose="020B0604020202020204" pitchFamily="34" charset="0"/>
                <a:cs typeface="Arial" panose="020B0604020202020204" pitchFamily="34" charset="0"/>
              </a:rPr>
              <a:t>&amp;</a:t>
            </a:r>
            <a:r>
              <a:rPr lang="en-US" dirty="0"/>
              <a:t> F3 (Tabs TBD)</a:t>
            </a:r>
          </a:p>
          <a:p>
            <a:pPr lvl="1">
              <a:lnSpc>
                <a:spcPct val="120000"/>
              </a:lnSpc>
              <a:spcBef>
                <a:spcPts val="600"/>
              </a:spcBef>
              <a:buFont typeface="Courier New" panose="02070309020205020404" pitchFamily="49" charset="0"/>
              <a:buChar char="o"/>
            </a:pPr>
            <a:r>
              <a:rPr lang="en-US" dirty="0"/>
              <a:t>F1 requires that </a:t>
            </a:r>
            <a:r>
              <a:rPr lang="en-US" dirty="0">
                <a:solidFill>
                  <a:schemeClr val="tx1"/>
                </a:solidFill>
              </a:rPr>
              <a:t>for any proposed</a:t>
            </a:r>
            <a:r>
              <a:rPr lang="en-US" dirty="0"/>
              <a:t> area factor greater than 15% of the weighted average area factors, </a:t>
            </a:r>
            <a:r>
              <a:rPr lang="en-US" dirty="0">
                <a:solidFill>
                  <a:schemeClr val="tx1"/>
                </a:solidFill>
              </a:rPr>
              <a:t>additiona</a:t>
            </a:r>
            <a:r>
              <a:rPr lang="en-US" dirty="0"/>
              <a:t>l data is required in the actuarial memorandum and a public hearing will be held prior to rate approval (F2)</a:t>
            </a:r>
          </a:p>
          <a:p>
            <a:pPr lvl="1">
              <a:lnSpc>
                <a:spcPct val="120000"/>
              </a:lnSpc>
              <a:spcBef>
                <a:spcPts val="600"/>
              </a:spcBef>
              <a:buFont typeface="Courier New" panose="02070309020205020404" pitchFamily="49" charset="0"/>
              <a:buChar char="o"/>
            </a:pPr>
            <a:r>
              <a:rPr lang="en-US" dirty="0"/>
              <a:t>F3 requires that the BOI will not approve rates if the variance of the rating area factor is 15% or greater between the individual and small group markets for the same network</a:t>
            </a:r>
            <a:r>
              <a:rPr lang="en-US" dirty="0">
                <a:solidFill>
                  <a:schemeClr val="tx1"/>
                </a:solidFill>
              </a:rPr>
              <a:t>, when the RAF development methodologies vary</a:t>
            </a:r>
          </a:p>
          <a:p>
            <a:pPr>
              <a:lnSpc>
                <a:spcPct val="120000"/>
              </a:lnSpc>
              <a:spcBef>
                <a:spcPts val="600"/>
              </a:spcBef>
              <a:buFont typeface="Courier New" panose="02070309020205020404" pitchFamily="49" charset="0"/>
              <a:buChar char="o"/>
            </a:pPr>
            <a:r>
              <a:rPr lang="en-US" dirty="0"/>
              <a:t>Consumer Factors and Rate Presentation Exhibits (Tab VIII)</a:t>
            </a:r>
          </a:p>
          <a:p>
            <a:pPr lvl="1">
              <a:lnSpc>
                <a:spcPct val="120000"/>
              </a:lnSpc>
              <a:spcBef>
                <a:spcPts val="600"/>
              </a:spcBef>
              <a:buFont typeface="Courier New" panose="02070309020205020404" pitchFamily="49" charset="0"/>
              <a:buChar char="o"/>
            </a:pPr>
            <a:r>
              <a:rPr lang="en-US" dirty="0"/>
              <a:t>Reformatted slightly to make cosmetic changes for Rate Presentation exhibits</a:t>
            </a:r>
          </a:p>
          <a:p>
            <a:pPr>
              <a:lnSpc>
                <a:spcPct val="120000"/>
              </a:lnSpc>
              <a:spcBef>
                <a:spcPts val="600"/>
              </a:spcBef>
              <a:buFont typeface="Courier New" panose="02070309020205020404" pitchFamily="49" charset="0"/>
              <a:buChar char="o"/>
            </a:pPr>
            <a:endParaRPr lang="en-US" dirty="0"/>
          </a:p>
        </p:txBody>
      </p:sp>
    </p:spTree>
    <p:extLst>
      <p:ext uri="{BB962C8B-B14F-4D97-AF65-F5344CB8AC3E}">
        <p14:creationId xmlns:p14="http://schemas.microsoft.com/office/powerpoint/2010/main" val="2383615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E7B13-D77B-43D4-9012-9FC8308A8D09}"/>
              </a:ext>
            </a:extLst>
          </p:cNvPr>
          <p:cNvSpPr>
            <a:spLocks noGrp="1"/>
          </p:cNvSpPr>
          <p:nvPr>
            <p:ph type="title"/>
          </p:nvPr>
        </p:nvSpPr>
        <p:spPr/>
        <p:txBody>
          <a:bodyPr/>
          <a:lstStyle/>
          <a:p>
            <a:pPr algn="ctr"/>
            <a:r>
              <a:rPr lang="en-US" dirty="0"/>
              <a:t>SERFF Public Access	</a:t>
            </a:r>
          </a:p>
        </p:txBody>
      </p:sp>
      <p:sp>
        <p:nvSpPr>
          <p:cNvPr id="3" name="Content Placeholder 2">
            <a:extLst>
              <a:ext uri="{FF2B5EF4-FFF2-40B4-BE49-F238E27FC236}">
                <a16:creationId xmlns:a16="http://schemas.microsoft.com/office/drawing/2014/main" id="{8625F813-8191-4ABD-B0C4-1BA70D4EF460}"/>
              </a:ext>
            </a:extLst>
          </p:cNvPr>
          <p:cNvSpPr>
            <a:spLocks noGrp="1"/>
          </p:cNvSpPr>
          <p:nvPr>
            <p:ph idx="1"/>
          </p:nvPr>
        </p:nvSpPr>
        <p:spPr/>
        <p:txBody>
          <a:bodyPr>
            <a:normAutofit/>
          </a:bodyPr>
          <a:lstStyle/>
          <a:p>
            <a:r>
              <a:rPr lang="en-US" sz="2200" dirty="0"/>
              <a:t>Public access to SERFF will be turned off for all ACA rate, form and binder filings beginning </a:t>
            </a:r>
            <a:r>
              <a:rPr lang="en-US" sz="2200" u="sng" dirty="0"/>
              <a:t>April 1</a:t>
            </a:r>
          </a:p>
          <a:p>
            <a:r>
              <a:rPr lang="en-US" sz="2200" dirty="0"/>
              <a:t>Public access will be turned back on just prior to the Rate Presentations </a:t>
            </a:r>
            <a:r>
              <a:rPr lang="en-US" sz="2200" u="sng" dirty="0"/>
              <a:t>sometime in August</a:t>
            </a:r>
          </a:p>
        </p:txBody>
      </p:sp>
    </p:spTree>
    <p:extLst>
      <p:ext uri="{BB962C8B-B14F-4D97-AF65-F5344CB8AC3E}">
        <p14:creationId xmlns:p14="http://schemas.microsoft.com/office/powerpoint/2010/main" val="2726009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3DD82-D5CD-491A-A02D-F00BC8420B3B}"/>
              </a:ext>
            </a:extLst>
          </p:cNvPr>
          <p:cNvSpPr>
            <a:spLocks noGrp="1"/>
          </p:cNvSpPr>
          <p:nvPr>
            <p:ph type="title"/>
          </p:nvPr>
        </p:nvSpPr>
        <p:spPr/>
        <p:txBody>
          <a:bodyPr/>
          <a:lstStyle/>
          <a:p>
            <a:pPr algn="ctr"/>
            <a:r>
              <a:rPr lang="en-US" dirty="0"/>
              <a:t>Health Care Shared Savings Incentive Program </a:t>
            </a:r>
          </a:p>
        </p:txBody>
      </p:sp>
      <p:sp>
        <p:nvSpPr>
          <p:cNvPr id="3" name="Content Placeholder 2">
            <a:extLst>
              <a:ext uri="{FF2B5EF4-FFF2-40B4-BE49-F238E27FC236}">
                <a16:creationId xmlns:a16="http://schemas.microsoft.com/office/drawing/2014/main" id="{38860025-65D6-483B-AE55-8B85CF188B57}"/>
              </a:ext>
            </a:extLst>
          </p:cNvPr>
          <p:cNvSpPr>
            <a:spLocks noGrp="1"/>
          </p:cNvSpPr>
          <p:nvPr>
            <p:ph idx="1"/>
          </p:nvPr>
        </p:nvSpPr>
        <p:spPr/>
        <p:txBody>
          <a:bodyPr>
            <a:normAutofit fontScale="92500" lnSpcReduction="10000"/>
          </a:bodyPr>
          <a:lstStyle/>
          <a:p>
            <a:r>
              <a:rPr lang="en-US" sz="2200" dirty="0"/>
              <a:t>Carriers are </a:t>
            </a:r>
            <a:r>
              <a:rPr lang="en-US" sz="2200" u="sng" dirty="0"/>
              <a:t>not</a:t>
            </a:r>
            <a:r>
              <a:rPr lang="en-US" sz="2200" dirty="0"/>
              <a:t> required to demonstrate cost effectiveness (or lack thereof) every year, but must submit updates for review prior to offering any Program that varies from the previously filed and reviewed Program.</a:t>
            </a:r>
          </a:p>
          <a:p>
            <a:r>
              <a:rPr lang="en-US" sz="2200" dirty="0"/>
              <a:t>Requests for exemption must be filed by March 15 in the year prior to the requested exemption year.</a:t>
            </a:r>
          </a:p>
          <a:p>
            <a:r>
              <a:rPr lang="en-US" sz="2200" dirty="0"/>
              <a:t>Beginning </a:t>
            </a:r>
            <a:r>
              <a:rPr lang="en-US" sz="2200" u="sng" dirty="0"/>
              <a:t>April 1, 2022</a:t>
            </a:r>
            <a:r>
              <a:rPr lang="en-US" sz="2200" dirty="0"/>
              <a:t>, carriers that are not exempt are required to file the “Health Care Shared Savings – Annual Report” found at:  </a:t>
            </a:r>
            <a:r>
              <a:rPr lang="en-US" sz="2400" dirty="0">
                <a:hlinkClick r:id="rId2"/>
              </a:rPr>
              <a:t>Virginia SCC - Life </a:t>
            </a:r>
            <a:r>
              <a:rPr lang="en-US" sz="2400" dirty="0">
                <a:latin typeface="Arial" panose="020B0604020202020204" pitchFamily="34" charset="0"/>
                <a:cs typeface="Arial" panose="020B0604020202020204" pitchFamily="34" charset="0"/>
                <a:hlinkClick r:id="rId2"/>
              </a:rPr>
              <a:t>&amp;</a:t>
            </a:r>
            <a:r>
              <a:rPr lang="en-US" sz="2400" dirty="0">
                <a:hlinkClick r:id="rId2"/>
              </a:rPr>
              <a:t> Health</a:t>
            </a:r>
            <a:endParaRPr lang="en-US" sz="2400" dirty="0"/>
          </a:p>
          <a:p>
            <a:r>
              <a:rPr lang="en-US" sz="2200" dirty="0"/>
              <a:t>Report is due April 1 in each subsequent year</a:t>
            </a:r>
          </a:p>
          <a:p>
            <a:r>
              <a:rPr lang="en-US" sz="2200" dirty="0"/>
              <a:t>Refer to </a:t>
            </a:r>
            <a:r>
              <a:rPr lang="en-US" sz="2200" dirty="0">
                <a:hlinkClick r:id="rId3"/>
              </a:rPr>
              <a:t>Administrative Letter 2020-01 </a:t>
            </a:r>
            <a:r>
              <a:rPr lang="en-US" sz="2200" dirty="0"/>
              <a:t>for more information</a:t>
            </a:r>
          </a:p>
        </p:txBody>
      </p:sp>
    </p:spTree>
    <p:extLst>
      <p:ext uri="{BB962C8B-B14F-4D97-AF65-F5344CB8AC3E}">
        <p14:creationId xmlns:p14="http://schemas.microsoft.com/office/powerpoint/2010/main" val="877098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3DD82-D5CD-491A-A02D-F00BC8420B3B}"/>
              </a:ext>
            </a:extLst>
          </p:cNvPr>
          <p:cNvSpPr>
            <a:spLocks noGrp="1"/>
          </p:cNvSpPr>
          <p:nvPr>
            <p:ph type="title"/>
          </p:nvPr>
        </p:nvSpPr>
        <p:spPr/>
        <p:txBody>
          <a:bodyPr/>
          <a:lstStyle/>
          <a:p>
            <a:pPr algn="ctr"/>
            <a:r>
              <a:rPr lang="en-US" dirty="0"/>
              <a:t>Mental Health Parity (MHPAEA) Compliance</a:t>
            </a:r>
          </a:p>
        </p:txBody>
      </p:sp>
      <p:sp>
        <p:nvSpPr>
          <p:cNvPr id="3" name="Content Placeholder 2">
            <a:extLst>
              <a:ext uri="{FF2B5EF4-FFF2-40B4-BE49-F238E27FC236}">
                <a16:creationId xmlns:a16="http://schemas.microsoft.com/office/drawing/2014/main" id="{38860025-65D6-483B-AE55-8B85CF188B57}"/>
              </a:ext>
            </a:extLst>
          </p:cNvPr>
          <p:cNvSpPr>
            <a:spLocks noGrp="1"/>
          </p:cNvSpPr>
          <p:nvPr>
            <p:ph idx="1"/>
          </p:nvPr>
        </p:nvSpPr>
        <p:spPr>
          <a:xfrm>
            <a:off x="677334" y="2846389"/>
            <a:ext cx="8596668" cy="3880773"/>
          </a:xfrm>
        </p:spPr>
        <p:txBody>
          <a:bodyPr>
            <a:normAutofit/>
          </a:bodyPr>
          <a:lstStyle/>
          <a:p>
            <a:pPr algn="just"/>
            <a:r>
              <a:rPr lang="en-US" sz="2200" dirty="0"/>
              <a:t>Virginia’s MHPAEA Self-Compliance Tool continues to be available on the BOI website</a:t>
            </a:r>
          </a:p>
          <a:p>
            <a:pPr lvl="1" algn="just"/>
            <a:r>
              <a:rPr lang="en-US" sz="2000" dirty="0"/>
              <a:t>Carriers can assess their MHPAEA compliance</a:t>
            </a:r>
          </a:p>
          <a:p>
            <a:pPr lvl="1" algn="just"/>
            <a:r>
              <a:rPr lang="en-US" sz="2000" dirty="0"/>
              <a:t>The BOI currently uses this tool during market conduct exams</a:t>
            </a:r>
          </a:p>
          <a:p>
            <a:pPr lvl="1" algn="just"/>
            <a:r>
              <a:rPr lang="en-US" sz="2000" dirty="0"/>
              <a:t>Submission of this tool is not required </a:t>
            </a:r>
            <a:r>
              <a:rPr lang="en-US" sz="2000" dirty="0">
                <a:solidFill>
                  <a:schemeClr val="tx1"/>
                </a:solidFill>
              </a:rPr>
              <a:t>initially</a:t>
            </a:r>
            <a:r>
              <a:rPr lang="en-US" sz="2000" dirty="0">
                <a:solidFill>
                  <a:srgbClr val="FF0000"/>
                </a:solidFill>
              </a:rPr>
              <a:t> </a:t>
            </a:r>
            <a:r>
              <a:rPr lang="en-US" sz="2000" dirty="0"/>
              <a:t>with 2022 form filings, but benefit design and administration should be compliant with the requirements it outlines</a:t>
            </a:r>
          </a:p>
        </p:txBody>
      </p:sp>
    </p:spTree>
    <p:extLst>
      <p:ext uri="{BB962C8B-B14F-4D97-AF65-F5344CB8AC3E}">
        <p14:creationId xmlns:p14="http://schemas.microsoft.com/office/powerpoint/2010/main" val="2522583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3DD82-D5CD-491A-A02D-F00BC8420B3B}"/>
              </a:ext>
            </a:extLst>
          </p:cNvPr>
          <p:cNvSpPr>
            <a:spLocks noGrp="1"/>
          </p:cNvSpPr>
          <p:nvPr>
            <p:ph type="title"/>
          </p:nvPr>
        </p:nvSpPr>
        <p:spPr/>
        <p:txBody>
          <a:bodyPr/>
          <a:lstStyle/>
          <a:p>
            <a:pPr algn="ctr"/>
            <a:r>
              <a:rPr lang="en-US" dirty="0"/>
              <a:t>Mental Health Parity (MHPAEA) Compliance (</a:t>
            </a:r>
            <a:r>
              <a:rPr lang="en-US" dirty="0" err="1"/>
              <a:t>cont</a:t>
            </a:r>
            <a:r>
              <a:rPr lang="en-US" dirty="0"/>
              <a:t>)</a:t>
            </a:r>
          </a:p>
        </p:txBody>
      </p:sp>
      <p:sp>
        <p:nvSpPr>
          <p:cNvPr id="3" name="Content Placeholder 2">
            <a:extLst>
              <a:ext uri="{FF2B5EF4-FFF2-40B4-BE49-F238E27FC236}">
                <a16:creationId xmlns:a16="http://schemas.microsoft.com/office/drawing/2014/main" id="{38860025-65D6-483B-AE55-8B85CF188B57}"/>
              </a:ext>
            </a:extLst>
          </p:cNvPr>
          <p:cNvSpPr>
            <a:spLocks noGrp="1"/>
          </p:cNvSpPr>
          <p:nvPr>
            <p:ph idx="1"/>
          </p:nvPr>
        </p:nvSpPr>
        <p:spPr/>
        <p:txBody>
          <a:bodyPr>
            <a:normAutofit fontScale="92500"/>
          </a:bodyPr>
          <a:lstStyle/>
          <a:p>
            <a:pPr algn="just"/>
            <a:r>
              <a:rPr lang="en-US" sz="2200" dirty="0"/>
              <a:t>It has come to the BOI’s attention that some carriers are not correctly defining Mental Health/Substance Use Disorder benefits</a:t>
            </a:r>
          </a:p>
          <a:p>
            <a:pPr algn="just"/>
            <a:r>
              <a:rPr lang="en-US" sz="2200" dirty="0"/>
              <a:t>MHPAEA is driven by diagnosis/condition, and carriers must define Mental Health/Substance Use Disorder benefits and Medical/Surgical benefits based on the condition being treated on a given claim</a:t>
            </a:r>
          </a:p>
          <a:p>
            <a:pPr lvl="1" algn="just"/>
            <a:r>
              <a:rPr lang="en-US" sz="2000" dirty="0"/>
              <a:t>For Example - PCP office visit flu shot vs. PCP office visit anxiety medication management</a:t>
            </a:r>
          </a:p>
          <a:p>
            <a:pPr lvl="1" algn="just"/>
            <a:r>
              <a:rPr lang="en-US" sz="2000" dirty="0"/>
              <a:t>Defining a service as Medical/Surgical or Mental Health/Substance Use Disorder based on which one it is most commonly used to treat (i.e. more than 50% of the time) does not comply with MHPAEA for fully-insured plans</a:t>
            </a:r>
          </a:p>
        </p:txBody>
      </p:sp>
    </p:spTree>
    <p:extLst>
      <p:ext uri="{BB962C8B-B14F-4D97-AF65-F5344CB8AC3E}">
        <p14:creationId xmlns:p14="http://schemas.microsoft.com/office/powerpoint/2010/main" val="1754177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3DD82-D5CD-491A-A02D-F00BC8420B3B}"/>
              </a:ext>
            </a:extLst>
          </p:cNvPr>
          <p:cNvSpPr>
            <a:spLocks noGrp="1"/>
          </p:cNvSpPr>
          <p:nvPr>
            <p:ph type="title"/>
          </p:nvPr>
        </p:nvSpPr>
        <p:spPr/>
        <p:txBody>
          <a:bodyPr/>
          <a:lstStyle/>
          <a:p>
            <a:pPr algn="ctr"/>
            <a:r>
              <a:rPr lang="en-US" dirty="0"/>
              <a:t>Mental Health Parity (MHPAEA) Compliance (</a:t>
            </a:r>
            <a:r>
              <a:rPr lang="en-US" dirty="0" err="1"/>
              <a:t>cont</a:t>
            </a:r>
            <a:r>
              <a:rPr lang="en-US" dirty="0"/>
              <a:t>)</a:t>
            </a:r>
          </a:p>
        </p:txBody>
      </p:sp>
      <p:sp>
        <p:nvSpPr>
          <p:cNvPr id="3" name="Content Placeholder 2">
            <a:extLst>
              <a:ext uri="{FF2B5EF4-FFF2-40B4-BE49-F238E27FC236}">
                <a16:creationId xmlns:a16="http://schemas.microsoft.com/office/drawing/2014/main" id="{38860025-65D6-483B-AE55-8B85CF188B57}"/>
              </a:ext>
            </a:extLst>
          </p:cNvPr>
          <p:cNvSpPr>
            <a:spLocks noGrp="1"/>
          </p:cNvSpPr>
          <p:nvPr>
            <p:ph idx="1"/>
          </p:nvPr>
        </p:nvSpPr>
        <p:spPr/>
        <p:txBody>
          <a:bodyPr>
            <a:normAutofit fontScale="92500"/>
          </a:bodyPr>
          <a:lstStyle/>
          <a:p>
            <a:pPr algn="just"/>
            <a:r>
              <a:rPr lang="en-US" dirty="0"/>
              <a:t>ACTION ITEMS FOR </a:t>
            </a:r>
            <a:r>
              <a:rPr lang="en-US" dirty="0">
                <a:solidFill>
                  <a:schemeClr val="tx1"/>
                </a:solidFill>
              </a:rPr>
              <a:t>PLAN YEAR </a:t>
            </a:r>
            <a:r>
              <a:rPr lang="en-US" dirty="0"/>
              <a:t>2022 FILINGS:</a:t>
            </a:r>
          </a:p>
          <a:p>
            <a:pPr lvl="1" algn="just"/>
            <a:r>
              <a:rPr lang="en-US" dirty="0"/>
              <a:t>Recognize that there are services that are most commonly performed to treat a Medical/Surgical condition but that may be used to treat a MH/SUD condition.  When used to treat a MH/SUD condition, these services become MH/SUD benefits subject to the protections of MHPAEA</a:t>
            </a:r>
          </a:p>
          <a:p>
            <a:pPr lvl="1" algn="just"/>
            <a:r>
              <a:rPr lang="en-US" dirty="0"/>
              <a:t>When determining the expected claims dollar amounts for the Medical/Surgical services during the QTL/Financial Requirement analysis, identify the  claims where that service is used to treat a MH/SUD condition and reduce the expected claim dollar amounts for that service by the dollar amounts associated with the treatment of MH/SUD conditions</a:t>
            </a:r>
          </a:p>
          <a:p>
            <a:pPr lvl="1" algn="just"/>
            <a:r>
              <a:rPr lang="en-US" dirty="0"/>
              <a:t>Ensure that cost-sharing compliant with the substantially all/predominant requirements is applied to MH/SUD benefits and that all covered services are correctly classified</a:t>
            </a:r>
          </a:p>
          <a:p>
            <a:pPr lvl="1" algn="just"/>
            <a:r>
              <a:rPr lang="en-US" dirty="0"/>
              <a:t>Establish processing guidelines to ensure that, even if a service most commonly used to treat Medical/Surgical conditions is submitted with a MH/SUD diagnosis code on a given claim, MHPAEA-compliant Financial Requirements and QTLs are applied</a:t>
            </a:r>
          </a:p>
        </p:txBody>
      </p:sp>
    </p:spTree>
    <p:extLst>
      <p:ext uri="{BB962C8B-B14F-4D97-AF65-F5344CB8AC3E}">
        <p14:creationId xmlns:p14="http://schemas.microsoft.com/office/powerpoint/2010/main" val="1956765420"/>
      </p:ext>
    </p:extLst>
  </p:cSld>
  <p:clrMapOvr>
    <a:masterClrMapping/>
  </p:clrMapOvr>
</p:sld>
</file>

<file path=ppt/theme/theme1.xml><?xml version="1.0" encoding="utf-8"?>
<a:theme xmlns:a="http://schemas.openxmlformats.org/drawingml/2006/main" name="Face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4571</TotalTime>
  <Words>1831</Words>
  <Application>Microsoft Office PowerPoint</Application>
  <PresentationFormat>Widescreen</PresentationFormat>
  <Paragraphs>126</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Courier New</vt:lpstr>
      <vt:lpstr>Trebuchet MS</vt:lpstr>
      <vt:lpstr>Wingdings 3</vt:lpstr>
      <vt:lpstr>Facet</vt:lpstr>
      <vt:lpstr>Plan Year 2022 Virginia ACA Filing Season Carrier Teleconference</vt:lpstr>
      <vt:lpstr>Important Dates (2021)</vt:lpstr>
      <vt:lpstr>Important Dates (2021)</vt:lpstr>
      <vt:lpstr>Virginia ACA Rate Filing Template(VRFT) Changes</vt:lpstr>
      <vt:lpstr>SERFF Public Access </vt:lpstr>
      <vt:lpstr>Health Care Shared Savings Incentive Program </vt:lpstr>
      <vt:lpstr>Mental Health Parity (MHPAEA) Compliance</vt:lpstr>
      <vt:lpstr>Mental Health Parity (MHPAEA) Compliance (cont)</vt:lpstr>
      <vt:lpstr>Mental Health Parity (MHPAEA) Compliance (cont)</vt:lpstr>
      <vt:lpstr>Mental Health Parity (MHPAEA) Compliance (cont)</vt:lpstr>
      <vt:lpstr>Binder Filing Reminders (2021 dates)</vt:lpstr>
      <vt:lpstr>Binder Filing Reminders (cont.)</vt:lpstr>
      <vt:lpstr>Binder Filing Reminders (cont.)</vt:lpstr>
      <vt:lpstr>Binder Filing Reminders (cont.)</vt:lpstr>
      <vt:lpstr>Virginia Legislation</vt:lpstr>
      <vt:lpstr>Balance Billing</vt:lpstr>
      <vt:lpstr>PowerPoint Presentation</vt:lpstr>
      <vt:lpstr>Bureau of Insurance Presenters</vt:lpstr>
      <vt:lpstr>ACA Form/Rate Filing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Shea</dc:creator>
  <cp:lastModifiedBy>Sharon Holston</cp:lastModifiedBy>
  <cp:revision>114</cp:revision>
  <cp:lastPrinted>2019-03-05T16:18:44Z</cp:lastPrinted>
  <dcterms:created xsi:type="dcterms:W3CDTF">2019-02-14T18:50:23Z</dcterms:created>
  <dcterms:modified xsi:type="dcterms:W3CDTF">2021-03-29T16:39:37Z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6978d1b-6ed2-4706-b37d-344011273722_Enabled">
    <vt:lpwstr>True</vt:lpwstr>
  </property>
  <property fmtid="{D5CDD505-2E9C-101B-9397-08002B2CF9AE}" pid="3" name="MSIP_Label_46978d1b-6ed2-4706-b37d-344011273722_SiteId">
    <vt:lpwstr>1791a7f1-2629-474f-8283-d4da7899c3be</vt:lpwstr>
  </property>
  <property fmtid="{D5CDD505-2E9C-101B-9397-08002B2CF9AE}" pid="4" name="MSIP_Label_46978d1b-6ed2-4706-b37d-344011273722_Owner">
    <vt:lpwstr>JBLAUVELT@scc.virginia.gov</vt:lpwstr>
  </property>
  <property fmtid="{D5CDD505-2E9C-101B-9397-08002B2CF9AE}" pid="5" name="MSIP_Label_46978d1b-6ed2-4706-b37d-344011273722_SetDate">
    <vt:lpwstr>2020-03-30T15:43:09.7362282Z</vt:lpwstr>
  </property>
  <property fmtid="{D5CDD505-2E9C-101B-9397-08002B2CF9AE}" pid="6" name="MSIP_Label_46978d1b-6ed2-4706-b37d-344011273722_Name">
    <vt:lpwstr>Public</vt:lpwstr>
  </property>
  <property fmtid="{D5CDD505-2E9C-101B-9397-08002B2CF9AE}" pid="7" name="MSIP_Label_46978d1b-6ed2-4706-b37d-344011273722_Application">
    <vt:lpwstr>Microsoft Azure Information Protection</vt:lpwstr>
  </property>
  <property fmtid="{D5CDD505-2E9C-101B-9397-08002B2CF9AE}" pid="8" name="MSIP_Label_46978d1b-6ed2-4706-b37d-344011273722_ActionId">
    <vt:lpwstr>f9e03216-31ac-4466-b7f1-b3bdb5c0e1f8</vt:lpwstr>
  </property>
  <property fmtid="{D5CDD505-2E9C-101B-9397-08002B2CF9AE}" pid="9" name="MSIP_Label_46978d1b-6ed2-4706-b37d-344011273722_Extended_MSFT_Method">
    <vt:lpwstr>Manual</vt:lpwstr>
  </property>
  <property fmtid="{D5CDD505-2E9C-101B-9397-08002B2CF9AE}" pid="10" name="Sensitivity">
    <vt:lpwstr>Public</vt:lpwstr>
  </property>
</Properties>
</file>