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6" r:id="rId4"/>
  </p:sldMasterIdLst>
  <p:notesMasterIdLst>
    <p:notesMasterId r:id="rId31"/>
  </p:notesMasterIdLst>
  <p:handoutMasterIdLst>
    <p:handoutMasterId r:id="rId32"/>
  </p:handoutMasterIdLst>
  <p:sldIdLst>
    <p:sldId id="256" r:id="rId5"/>
    <p:sldId id="279" r:id="rId6"/>
    <p:sldId id="257" r:id="rId7"/>
    <p:sldId id="259" r:id="rId8"/>
    <p:sldId id="309" r:id="rId9"/>
    <p:sldId id="310" r:id="rId10"/>
    <p:sldId id="307" r:id="rId11"/>
    <p:sldId id="280" r:id="rId12"/>
    <p:sldId id="281" r:id="rId13"/>
    <p:sldId id="270" r:id="rId14"/>
    <p:sldId id="302" r:id="rId15"/>
    <p:sldId id="272" r:id="rId16"/>
    <p:sldId id="275" r:id="rId17"/>
    <p:sldId id="312" r:id="rId18"/>
    <p:sldId id="284" r:id="rId19"/>
    <p:sldId id="295" r:id="rId20"/>
    <p:sldId id="293" r:id="rId21"/>
    <p:sldId id="311" r:id="rId22"/>
    <p:sldId id="315" r:id="rId23"/>
    <p:sldId id="316" r:id="rId24"/>
    <p:sldId id="306" r:id="rId25"/>
    <p:sldId id="317" r:id="rId26"/>
    <p:sldId id="313" r:id="rId27"/>
    <p:sldId id="299" r:id="rId28"/>
    <p:sldId id="314" r:id="rId29"/>
    <p:sldId id="285" r:id="rId30"/>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2E7C717-C671-29AE-7C7D-51FFD087AB6C}" name="Sharon Holston" initials="SH" userId="S::sholston@scc.virginia.gov::81da99e9-eb15-466a-8c87-058962af5852" providerId="AD"/>
  <p188:author id="{9A38153D-ECCB-BEE2-432D-0AD76C0A0F98}" name="Julie Blauvelt" initials="JB" userId="S::JBLAUVELT@scc.virginia.gov::62758c94-82f3-47b9-9736-fd5f776a95c8" providerId="AD"/>
  <p188:author id="{6FB6D94D-3F8E-9DB1-3DD2-AA73038C8B07}" name="Sharon Holston" initials="SH" userId="S::SHOLSTON@scc.virginia.gov::81da99e9-eb15-466a-8c87-058962af5852" providerId="AD"/>
  <p188:author id="{BED8FF66-6BD2-CEB0-C024-1347ACF98993}" name="Julie Blauvelt" initials="JB" userId="S::jblauvelt@scc.virginia.gov::62758c94-82f3-47b9-9736-fd5f776a95c8"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Julie Blauvelt" initials="JB" lastIdx="4" clrIdx="0">
    <p:extLst>
      <p:ext uri="{19B8F6BF-5375-455C-9EA6-DF929625EA0E}">
        <p15:presenceInfo xmlns:p15="http://schemas.microsoft.com/office/powerpoint/2012/main" userId="S-1-5-21-1755143325-829050188-2076119496-2949" providerId="AD"/>
      </p:ext>
    </p:extLst>
  </p:cmAuthor>
  <p:cmAuthor id="2" name="Julie Blauvelt" initials="JB [2]" lastIdx="7" clrIdx="1">
    <p:extLst>
      <p:ext uri="{19B8F6BF-5375-455C-9EA6-DF929625EA0E}">
        <p15:presenceInfo xmlns:p15="http://schemas.microsoft.com/office/powerpoint/2012/main" userId="S::JBLAUVELT@scc.virginia.gov::62758c94-82f3-47b9-9736-fd5f776a95c8" providerId="AD"/>
      </p:ext>
    </p:extLst>
  </p:cmAuthor>
  <p:cmAuthor id="3" name="Sharon Holston" initials="SH" lastIdx="1" clrIdx="2">
    <p:extLst>
      <p:ext uri="{19B8F6BF-5375-455C-9EA6-DF929625EA0E}">
        <p15:presenceInfo xmlns:p15="http://schemas.microsoft.com/office/powerpoint/2012/main" userId="S::SHOLSTON@scc.virginia.gov::81da99e9-eb15-466a-8c87-058962af585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4" d="100"/>
          <a:sy n="74" d="100"/>
        </p:scale>
        <p:origin x="960" y="43"/>
      </p:cViewPr>
      <p:guideLst/>
    </p:cSldViewPr>
  </p:slideViewPr>
  <p:notesTextViewPr>
    <p:cViewPr>
      <p:scale>
        <a:sx n="1" d="1"/>
        <a:sy n="1" d="1"/>
      </p:scale>
      <p:origin x="0" y="0"/>
    </p:cViewPr>
  </p:notesTextViewPr>
  <p:notesViewPr>
    <p:cSldViewPr snapToGrid="0">
      <p:cViewPr varScale="1">
        <p:scale>
          <a:sx n="85" d="100"/>
          <a:sy n="85" d="100"/>
        </p:scale>
        <p:origin x="3846" y="102"/>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21" Type="http://schemas.openxmlformats.org/officeDocument/2006/relationships/slide" Target="slides/slide17.xml"/><Relationship Id="rId34"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commentAuthors" Target="commentAuthors.xml"/><Relationship Id="rId38"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handoutMaster" Target="handoutMasters/handoutMaster1.xml"/><Relationship Id="rId37"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viewProps" Target="viewProps.xml"/><Relationship Id="rId8" Type="http://schemas.openxmlformats.org/officeDocument/2006/relationships/slide" Target="slides/slide4.xml"/><Relationship Id="rId3" Type="http://schemas.openxmlformats.org/officeDocument/2006/relationships/customXml" Target="../customXml/item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79AACC8-6794-4C00-AB34-53F0D9E002AE}"/>
              </a:ext>
            </a:extLst>
          </p:cNvPr>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46A56939-0367-41FA-96DB-846ED1C78008}"/>
              </a:ext>
            </a:extLst>
          </p:cNvPr>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07670737-A115-4ABD-9876-C6A2D042CD37}" type="datetimeFigureOut">
              <a:rPr lang="en-US" smtClean="0"/>
              <a:t>3/20/2024</a:t>
            </a:fld>
            <a:endParaRPr lang="en-US" dirty="0"/>
          </a:p>
        </p:txBody>
      </p:sp>
      <p:sp>
        <p:nvSpPr>
          <p:cNvPr id="4" name="Footer Placeholder 3">
            <a:extLst>
              <a:ext uri="{FF2B5EF4-FFF2-40B4-BE49-F238E27FC236}">
                <a16:creationId xmlns:a16="http://schemas.microsoft.com/office/drawing/2014/main" id="{EC5836B2-2B32-412B-A257-90A872BEDD7C}"/>
              </a:ext>
            </a:extLst>
          </p:cNvPr>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699DDB80-B5C8-4A7C-94A2-C5A18587FF5E}"/>
              </a:ext>
            </a:extLst>
          </p:cNvPr>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AF02892E-1682-4D50-8050-B678FA827708}" type="slidenum">
              <a:rPr lang="en-US" smtClean="0"/>
              <a:t>‹#›</a:t>
            </a:fld>
            <a:endParaRPr lang="en-US" dirty="0"/>
          </a:p>
        </p:txBody>
      </p:sp>
    </p:spTree>
    <p:extLst>
      <p:ext uri="{BB962C8B-B14F-4D97-AF65-F5344CB8AC3E}">
        <p14:creationId xmlns:p14="http://schemas.microsoft.com/office/powerpoint/2010/main" val="119469310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2B2F4064-0D54-4AB2-ADB6-304E11135F3B}" type="datetimeFigureOut">
              <a:rPr lang="en-US" smtClean="0"/>
              <a:t>3/20/2024</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FB6700F2-F129-4042-922F-A8EBEE74AA4F}" type="slidenum">
              <a:rPr lang="en-US" smtClean="0"/>
              <a:t>‹#›</a:t>
            </a:fld>
            <a:endParaRPr lang="en-US"/>
          </a:p>
        </p:txBody>
      </p:sp>
    </p:spTree>
    <p:extLst>
      <p:ext uri="{BB962C8B-B14F-4D97-AF65-F5344CB8AC3E}">
        <p14:creationId xmlns:p14="http://schemas.microsoft.com/office/powerpoint/2010/main" val="21274278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B6700F2-F129-4042-922F-A8EBEE74AA4F}" type="slidenum">
              <a:rPr lang="en-US" smtClean="0"/>
              <a:t>3</a:t>
            </a:fld>
            <a:endParaRPr lang="en-US"/>
          </a:p>
        </p:txBody>
      </p:sp>
    </p:spTree>
    <p:extLst>
      <p:ext uri="{BB962C8B-B14F-4D97-AF65-F5344CB8AC3E}">
        <p14:creationId xmlns:p14="http://schemas.microsoft.com/office/powerpoint/2010/main" val="35725663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9FB4685-2EE1-4F0D-9F13-F8B6965C6172}" type="slidenum">
              <a:rPr lang="en-US" smtClean="0"/>
              <a:t>21</a:t>
            </a:fld>
            <a:endParaRPr lang="en-US"/>
          </a:p>
        </p:txBody>
      </p:sp>
    </p:spTree>
    <p:extLst>
      <p:ext uri="{BB962C8B-B14F-4D97-AF65-F5344CB8AC3E}">
        <p14:creationId xmlns:p14="http://schemas.microsoft.com/office/powerpoint/2010/main" val="9721154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9FB4685-2EE1-4F0D-9F13-F8B6965C6172}" type="slidenum">
              <a:rPr lang="en-US" smtClean="0"/>
              <a:t>22</a:t>
            </a:fld>
            <a:endParaRPr lang="en-US"/>
          </a:p>
        </p:txBody>
      </p:sp>
    </p:spTree>
    <p:extLst>
      <p:ext uri="{BB962C8B-B14F-4D97-AF65-F5344CB8AC3E}">
        <p14:creationId xmlns:p14="http://schemas.microsoft.com/office/powerpoint/2010/main" val="28203004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B6700F2-F129-4042-922F-A8EBEE74AA4F}" type="slidenum">
              <a:rPr lang="en-US" smtClean="0"/>
              <a:t>23</a:t>
            </a:fld>
            <a:endParaRPr lang="en-US"/>
          </a:p>
        </p:txBody>
      </p:sp>
    </p:spTree>
    <p:extLst>
      <p:ext uri="{BB962C8B-B14F-4D97-AF65-F5344CB8AC3E}">
        <p14:creationId xmlns:p14="http://schemas.microsoft.com/office/powerpoint/2010/main" val="42665434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1631844-BD58-45C8-B89C-9007DBBF2328}" type="datetimeFigureOut">
              <a:rPr lang="en-US" smtClean="0"/>
              <a:t>3/20/2024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880B2B24-0794-435D-9777-1EF3DD87879C}" type="slidenum">
              <a:rPr lang="en-US" smtClean="0"/>
              <a:t>‹#›</a:t>
            </a:fld>
            <a:endParaRPr lang="en-US" dirty="0"/>
          </a:p>
        </p:txBody>
      </p:sp>
    </p:spTree>
    <p:extLst>
      <p:ext uri="{BB962C8B-B14F-4D97-AF65-F5344CB8AC3E}">
        <p14:creationId xmlns:p14="http://schemas.microsoft.com/office/powerpoint/2010/main" val="8132574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1631844-BD58-45C8-B89C-9007DBBF2328}" type="datetimeFigureOut">
              <a:rPr lang="en-US" smtClean="0"/>
              <a:t>3/20/2024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80B2B24-0794-435D-9777-1EF3DD87879C}" type="slidenum">
              <a:rPr lang="en-US" smtClean="0"/>
              <a:t>‹#›</a:t>
            </a:fld>
            <a:endParaRPr lang="en-US" dirty="0"/>
          </a:p>
        </p:txBody>
      </p:sp>
    </p:spTree>
    <p:extLst>
      <p:ext uri="{BB962C8B-B14F-4D97-AF65-F5344CB8AC3E}">
        <p14:creationId xmlns:p14="http://schemas.microsoft.com/office/powerpoint/2010/main" val="19905900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1631844-BD58-45C8-B89C-9007DBBF2328}" type="datetimeFigureOut">
              <a:rPr lang="en-US" smtClean="0"/>
              <a:t>3/20/2024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80B2B24-0794-435D-9777-1EF3DD87879C}" type="slidenum">
              <a:rPr lang="en-US" smtClean="0"/>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666307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E1631844-BD58-45C8-B89C-9007DBBF2328}" type="datetimeFigureOut">
              <a:rPr lang="en-US" smtClean="0"/>
              <a:t>3/20/2024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80B2B24-0794-435D-9777-1EF3DD87879C}" type="slidenum">
              <a:rPr lang="en-US" smtClean="0"/>
              <a:t>‹#›</a:t>
            </a:fld>
            <a:endParaRPr lang="en-US" dirty="0"/>
          </a:p>
        </p:txBody>
      </p:sp>
    </p:spTree>
    <p:extLst>
      <p:ext uri="{BB962C8B-B14F-4D97-AF65-F5344CB8AC3E}">
        <p14:creationId xmlns:p14="http://schemas.microsoft.com/office/powerpoint/2010/main" val="213008259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E1631844-BD58-45C8-B89C-9007DBBF2328}" type="datetimeFigureOut">
              <a:rPr lang="en-US" smtClean="0"/>
              <a:t>3/20/2024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80B2B24-0794-435D-9777-1EF3DD87879C}" type="slidenum">
              <a:rPr lang="en-US" smtClean="0"/>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7399029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E1631844-BD58-45C8-B89C-9007DBBF2328}" type="datetimeFigureOut">
              <a:rPr lang="en-US" smtClean="0"/>
              <a:t>3/20/2024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80B2B24-0794-435D-9777-1EF3DD87879C}" type="slidenum">
              <a:rPr lang="en-US" smtClean="0"/>
              <a:t>‹#›</a:t>
            </a:fld>
            <a:endParaRPr lang="en-US" dirty="0"/>
          </a:p>
        </p:txBody>
      </p:sp>
    </p:spTree>
    <p:extLst>
      <p:ext uri="{BB962C8B-B14F-4D97-AF65-F5344CB8AC3E}">
        <p14:creationId xmlns:p14="http://schemas.microsoft.com/office/powerpoint/2010/main" val="286877149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1631844-BD58-45C8-B89C-9007DBBF2328}" type="datetimeFigureOut">
              <a:rPr lang="en-US" smtClean="0"/>
              <a:t>3/20/2024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80B2B24-0794-435D-9777-1EF3DD87879C}" type="slidenum">
              <a:rPr lang="en-US" smtClean="0"/>
              <a:t>‹#›</a:t>
            </a:fld>
            <a:endParaRPr lang="en-US" dirty="0"/>
          </a:p>
        </p:txBody>
      </p:sp>
    </p:spTree>
    <p:extLst>
      <p:ext uri="{BB962C8B-B14F-4D97-AF65-F5344CB8AC3E}">
        <p14:creationId xmlns:p14="http://schemas.microsoft.com/office/powerpoint/2010/main" val="19198242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1631844-BD58-45C8-B89C-9007DBBF2328}" type="datetimeFigureOut">
              <a:rPr lang="en-US" smtClean="0"/>
              <a:t>3/20/2024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80B2B24-0794-435D-9777-1EF3DD87879C}" type="slidenum">
              <a:rPr lang="en-US" smtClean="0"/>
              <a:t>‹#›</a:t>
            </a:fld>
            <a:endParaRPr lang="en-US" dirty="0"/>
          </a:p>
        </p:txBody>
      </p:sp>
    </p:spTree>
    <p:extLst>
      <p:ext uri="{BB962C8B-B14F-4D97-AF65-F5344CB8AC3E}">
        <p14:creationId xmlns:p14="http://schemas.microsoft.com/office/powerpoint/2010/main" val="22559293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1631844-BD58-45C8-B89C-9007DBBF2328}" type="datetimeFigureOut">
              <a:rPr lang="en-US" smtClean="0"/>
              <a:t>3/20/2024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80B2B24-0794-435D-9777-1EF3DD87879C}" type="slidenum">
              <a:rPr lang="en-US" smtClean="0"/>
              <a:t>‹#›</a:t>
            </a:fld>
            <a:endParaRPr lang="en-US" dirty="0"/>
          </a:p>
        </p:txBody>
      </p:sp>
    </p:spTree>
    <p:extLst>
      <p:ext uri="{BB962C8B-B14F-4D97-AF65-F5344CB8AC3E}">
        <p14:creationId xmlns:p14="http://schemas.microsoft.com/office/powerpoint/2010/main" val="3664004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1631844-BD58-45C8-B89C-9007DBBF2328}" type="datetimeFigureOut">
              <a:rPr lang="en-US" smtClean="0"/>
              <a:t>3/20/2024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80B2B24-0794-435D-9777-1EF3DD87879C}" type="slidenum">
              <a:rPr lang="en-US" smtClean="0"/>
              <a:t>‹#›</a:t>
            </a:fld>
            <a:endParaRPr lang="en-US" dirty="0"/>
          </a:p>
        </p:txBody>
      </p:sp>
    </p:spTree>
    <p:extLst>
      <p:ext uri="{BB962C8B-B14F-4D97-AF65-F5344CB8AC3E}">
        <p14:creationId xmlns:p14="http://schemas.microsoft.com/office/powerpoint/2010/main" val="9471056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1631844-BD58-45C8-B89C-9007DBBF2328}" type="datetimeFigureOut">
              <a:rPr lang="en-US" smtClean="0"/>
              <a:t>3/20/2024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880B2B24-0794-435D-9777-1EF3DD87879C}" type="slidenum">
              <a:rPr lang="en-US" smtClean="0"/>
              <a:t>‹#›</a:t>
            </a:fld>
            <a:endParaRPr lang="en-US" dirty="0"/>
          </a:p>
        </p:txBody>
      </p:sp>
    </p:spTree>
    <p:extLst>
      <p:ext uri="{BB962C8B-B14F-4D97-AF65-F5344CB8AC3E}">
        <p14:creationId xmlns:p14="http://schemas.microsoft.com/office/powerpoint/2010/main" val="2299311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1631844-BD58-45C8-B89C-9007DBBF2328}" type="datetimeFigureOut">
              <a:rPr lang="en-US" smtClean="0"/>
              <a:t>3/20/2024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880B2B24-0794-435D-9777-1EF3DD87879C}" type="slidenum">
              <a:rPr lang="en-US" smtClean="0"/>
              <a:t>‹#›</a:t>
            </a:fld>
            <a:endParaRPr lang="en-US" dirty="0"/>
          </a:p>
        </p:txBody>
      </p:sp>
    </p:spTree>
    <p:extLst>
      <p:ext uri="{BB962C8B-B14F-4D97-AF65-F5344CB8AC3E}">
        <p14:creationId xmlns:p14="http://schemas.microsoft.com/office/powerpoint/2010/main" val="8427157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1631844-BD58-45C8-B89C-9007DBBF2328}" type="datetimeFigureOut">
              <a:rPr lang="en-US" smtClean="0"/>
              <a:t>3/20/2024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880B2B24-0794-435D-9777-1EF3DD87879C}" type="slidenum">
              <a:rPr lang="en-US" smtClean="0"/>
              <a:t>‹#›</a:t>
            </a:fld>
            <a:endParaRPr lang="en-US" dirty="0"/>
          </a:p>
        </p:txBody>
      </p:sp>
    </p:spTree>
    <p:extLst>
      <p:ext uri="{BB962C8B-B14F-4D97-AF65-F5344CB8AC3E}">
        <p14:creationId xmlns:p14="http://schemas.microsoft.com/office/powerpoint/2010/main" val="37419135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631844-BD58-45C8-B89C-9007DBBF2328}" type="datetimeFigureOut">
              <a:rPr lang="en-US" smtClean="0"/>
              <a:t>3/20/2024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880B2B24-0794-435D-9777-1EF3DD87879C}" type="slidenum">
              <a:rPr lang="en-US" smtClean="0"/>
              <a:t>‹#›</a:t>
            </a:fld>
            <a:endParaRPr lang="en-US" dirty="0"/>
          </a:p>
        </p:txBody>
      </p:sp>
    </p:spTree>
    <p:extLst>
      <p:ext uri="{BB962C8B-B14F-4D97-AF65-F5344CB8AC3E}">
        <p14:creationId xmlns:p14="http://schemas.microsoft.com/office/powerpoint/2010/main" val="9061754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1631844-BD58-45C8-B89C-9007DBBF2328}" type="datetimeFigureOut">
              <a:rPr lang="en-US" smtClean="0"/>
              <a:t>3/20/2024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880B2B24-0794-435D-9777-1EF3DD87879C}" type="slidenum">
              <a:rPr lang="en-US" smtClean="0"/>
              <a:t>‹#›</a:t>
            </a:fld>
            <a:endParaRPr lang="en-US" dirty="0"/>
          </a:p>
        </p:txBody>
      </p:sp>
    </p:spTree>
    <p:extLst>
      <p:ext uri="{BB962C8B-B14F-4D97-AF65-F5344CB8AC3E}">
        <p14:creationId xmlns:p14="http://schemas.microsoft.com/office/powerpoint/2010/main" val="25562298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1631844-BD58-45C8-B89C-9007DBBF2328}" type="datetimeFigureOut">
              <a:rPr lang="en-US" smtClean="0"/>
              <a:t>3/20/2024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80B2B24-0794-435D-9777-1EF3DD87879C}" type="slidenum">
              <a:rPr lang="en-US" smtClean="0"/>
              <a:t>‹#›</a:t>
            </a:fld>
            <a:endParaRPr lang="en-US" dirty="0"/>
          </a:p>
        </p:txBody>
      </p:sp>
    </p:spTree>
    <p:extLst>
      <p:ext uri="{BB962C8B-B14F-4D97-AF65-F5344CB8AC3E}">
        <p14:creationId xmlns:p14="http://schemas.microsoft.com/office/powerpoint/2010/main" val="22035587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E1631844-BD58-45C8-B89C-9007DBBF2328}" type="datetimeFigureOut">
              <a:rPr lang="en-US" smtClean="0"/>
              <a:t>3/20/2024</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880B2B24-0794-435D-9777-1EF3DD87879C}" type="slidenum">
              <a:rPr lang="en-US" smtClean="0"/>
              <a:t>‹#›</a:t>
            </a:fld>
            <a:endParaRPr lang="en-US" dirty="0"/>
          </a:p>
        </p:txBody>
      </p:sp>
    </p:spTree>
    <p:extLst>
      <p:ext uri="{BB962C8B-B14F-4D97-AF65-F5344CB8AC3E}">
        <p14:creationId xmlns:p14="http://schemas.microsoft.com/office/powerpoint/2010/main" val="393473761"/>
      </p:ext>
    </p:extLst>
  </p:cSld>
  <p:clrMap bg1="lt1" tx1="dk1" bg2="lt2" tx2="dk2" accent1="accent1" accent2="accent2" accent3="accent3" accent4="accent4" accent5="accent5" accent6="accent6" hlink="hlink" folHlink="folHlink"/>
  <p:sldLayoutIdLst>
    <p:sldLayoutId id="2147483797" r:id="rId1"/>
    <p:sldLayoutId id="2147483798" r:id="rId2"/>
    <p:sldLayoutId id="2147483799" r:id="rId3"/>
    <p:sldLayoutId id="2147483800" r:id="rId4"/>
    <p:sldLayoutId id="2147483801" r:id="rId5"/>
    <p:sldLayoutId id="2147483802" r:id="rId6"/>
    <p:sldLayoutId id="2147483803" r:id="rId7"/>
    <p:sldLayoutId id="2147483804" r:id="rId8"/>
    <p:sldLayoutId id="2147483805" r:id="rId9"/>
    <p:sldLayoutId id="2147483806" r:id="rId10"/>
    <p:sldLayoutId id="2147483807" r:id="rId11"/>
    <p:sldLayoutId id="2147483808" r:id="rId12"/>
    <p:sldLayoutId id="2147483809" r:id="rId13"/>
    <p:sldLayoutId id="2147483810" r:id="rId14"/>
    <p:sldLayoutId id="2147483811" r:id="rId15"/>
    <p:sldLayoutId id="2147483812"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s://www.cms.gov/marketplace/resources/data/essential-health-benefits#Virginia"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mailto:Brant.Lyons@scc.virginia.gov" TargetMode="External"/><Relationship Id="rId7" Type="http://schemas.openxmlformats.org/officeDocument/2006/relationships/hyperlink" Target="mailto:Toni.Janoski@scc.virginia.gov" TargetMode="External"/><Relationship Id="rId2" Type="http://schemas.openxmlformats.org/officeDocument/2006/relationships/hyperlink" Target="mailto:David.Shea@scc.virginia.gov" TargetMode="External"/><Relationship Id="rId1" Type="http://schemas.openxmlformats.org/officeDocument/2006/relationships/slideLayout" Target="../slideLayouts/slideLayout2.xml"/><Relationship Id="rId6" Type="http://schemas.openxmlformats.org/officeDocument/2006/relationships/hyperlink" Target="mailto:Julie.Blauvelt@scc.virginia.gov" TargetMode="External"/><Relationship Id="rId5" Type="http://schemas.openxmlformats.org/officeDocument/2006/relationships/hyperlink" Target="mailto:Bradley.Marsh@scc.virginia.gov" TargetMode="External"/><Relationship Id="rId4" Type="http://schemas.openxmlformats.org/officeDocument/2006/relationships/hyperlink" Target="mailto:Sharon.Holston@scc.virginia.gov"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s://www.marketplace.virginia.gov/"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hyperlink" Target="https://www.marketplace.virginia.gov/small-business-employers" TargetMode="External"/></Relationships>
</file>

<file path=ppt/slides/_rels/slide24.xml.rels><?xml version="1.0" encoding="UTF-8" standalone="yes"?>
<Relationships xmlns="http://schemas.openxmlformats.org/package/2006/relationships"><Relationship Id="rId3" Type="http://schemas.openxmlformats.org/officeDocument/2006/relationships/hyperlink" Target="https://www.marketplace.virginia.gov/carriers" TargetMode="External"/><Relationship Id="rId2" Type="http://schemas.openxmlformats.org/officeDocument/2006/relationships/hyperlink" Target="mailto:ExchangeCarriers@scc.virginia.gov"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8" Type="http://schemas.openxmlformats.org/officeDocument/2006/relationships/hyperlink" Target="https://gcc02.safelinks.protection.outlook.com/?url=https%3A%2F%2Fwww.instagram.com%2Fvainsurancemarketplace%2F&amp;data=05%7C01%7CToni.Janoski%40scc.virginia.gov%7Cf767bb21ac884dc895ab08dbceb01167%7C1791a7f12629474f8283d4da7899c3be%7C0%7C0%7C638331027846620686%7CUnknown%7CTWFpbGZsb3d8eyJWIjoiMC4wLjAwMDAiLCJQIjoiV2luMzIiLCJBTiI6Ik1haWwiLCJXVCI6Mn0%3D%7C3000%7C%7C%7C&amp;sdata=fmz%2BU%2BXZeOYnGwWa7hJP1jbo0x1mFiz4VTWTgSL3UsQ%3D&amp;reserved=0" TargetMode="External"/><Relationship Id="rId3" Type="http://schemas.openxmlformats.org/officeDocument/2006/relationships/hyperlink" Target="https://www.marketplace.virginia.gov/" TargetMode="External"/><Relationship Id="rId7" Type="http://schemas.openxmlformats.org/officeDocument/2006/relationships/image" Target="../media/image4.png"/><Relationship Id="rId2" Type="http://schemas.openxmlformats.org/officeDocument/2006/relationships/hyperlink" Target="mailto:ExchangeCarriers@scc.virginia.gov" TargetMode="External"/><Relationship Id="rId1" Type="http://schemas.openxmlformats.org/officeDocument/2006/relationships/slideLayout" Target="../slideLayouts/slideLayout2.xml"/><Relationship Id="rId6" Type="http://schemas.openxmlformats.org/officeDocument/2006/relationships/hyperlink" Target="https://gcc02.safelinks.protection.outlook.com/?url=https%3A%2F%2Fwww.facebook.com%2FVAInsuranceMarketplace&amp;data=05%7C01%7CToni.Janoski%40scc.virginia.gov%7Cf767bb21ac884dc895ab08dbceb01167%7C1791a7f12629474f8283d4da7899c3be%7C0%7C0%7C638331027846620686%7CUnknown%7CTWFpbGZsb3d8eyJWIjoiMC4wLjAwMDAiLCJQIjoiV2luMzIiLCJBTiI6Ik1haWwiLCJXVCI6Mn0%3D%7C3000%7C%7C%7C&amp;sdata=7A4v%2FWQoUgPZrUeVrF5ULijERJxTWJJFkawQPwfYHuI%3D&amp;reserved=0" TargetMode="External"/><Relationship Id="rId5" Type="http://schemas.openxmlformats.org/officeDocument/2006/relationships/image" Target="../media/image3.png"/><Relationship Id="rId4" Type="http://schemas.openxmlformats.org/officeDocument/2006/relationships/hyperlink" Target="https://gcc02.safelinks.protection.outlook.com/?url=https%3A%2F%2Fwww.youtube.com%2F%40VirginiasInsuranceMarketplace&amp;data=05%7C01%7CToni.Janoski%40scc.virginia.gov%7Cf767bb21ac884dc895ab08dbceb01167%7C1791a7f12629474f8283d4da7899c3be%7C0%7C0%7C638331027846620686%7CUnknown%7CTWFpbGZsb3d8eyJWIjoiMC4wLjAwMDAiLCJQIjoiV2luMzIiLCJBTiI6Ik1haWwiLCJXVCI6Mn0%3D%7C3000%7C%7C%7C&amp;sdata=xrO0UNJw8J5wJSYZf9o5aUX0WM85De%2B9rUsZLbd2PYM%3D&amp;reserved=0" TargetMode="External"/><Relationship Id="rId9" Type="http://schemas.openxmlformats.org/officeDocument/2006/relationships/image" Target="../media/image5.png"/></Relationships>
</file>

<file path=ppt/slides/_rels/slide26.xml.rels><?xml version="1.0" encoding="UTF-8" standalone="yes"?>
<Relationships xmlns="http://schemas.openxmlformats.org/package/2006/relationships"><Relationship Id="rId2" Type="http://schemas.openxmlformats.org/officeDocument/2006/relationships/hyperlink" Target="mailto:ACAFilingInfo@scc.virginia.gov"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F04FC39-9C4E-41DA-83F9-537B3D0FC8BE}"/>
              </a:ext>
            </a:extLst>
          </p:cNvPr>
          <p:cNvSpPr>
            <a:spLocks noGrp="1"/>
          </p:cNvSpPr>
          <p:nvPr>
            <p:ph type="title"/>
          </p:nvPr>
        </p:nvSpPr>
        <p:spPr>
          <a:xfrm>
            <a:off x="1248834" y="142875"/>
            <a:ext cx="9400116" cy="1320800"/>
          </a:xfrm>
        </p:spPr>
        <p:txBody>
          <a:bodyPr>
            <a:normAutofit/>
          </a:bodyPr>
          <a:lstStyle/>
          <a:p>
            <a:pPr algn="ctr"/>
            <a:r>
              <a:rPr lang="en-US" b="1" dirty="0"/>
              <a:t>Plan Year </a:t>
            </a:r>
            <a:r>
              <a:rPr lang="en-US" b="1" dirty="0">
                <a:solidFill>
                  <a:schemeClr val="accent1"/>
                </a:solidFill>
              </a:rPr>
              <a:t>2025</a:t>
            </a:r>
            <a:r>
              <a:rPr lang="en-US" b="1" dirty="0"/>
              <a:t> Virginia ACA </a:t>
            </a:r>
            <a:br>
              <a:rPr lang="en-US" b="1" dirty="0"/>
            </a:br>
            <a:r>
              <a:rPr lang="en-US" b="1" dirty="0"/>
              <a:t>Carrier Teleconference</a:t>
            </a:r>
          </a:p>
        </p:txBody>
      </p:sp>
      <p:sp>
        <p:nvSpPr>
          <p:cNvPr id="5" name="Content Placeholder 4">
            <a:extLst>
              <a:ext uri="{FF2B5EF4-FFF2-40B4-BE49-F238E27FC236}">
                <a16:creationId xmlns:a16="http://schemas.microsoft.com/office/drawing/2014/main" id="{93627EB2-6576-4712-BD4D-2E4550B36272}"/>
              </a:ext>
            </a:extLst>
          </p:cNvPr>
          <p:cNvSpPr>
            <a:spLocks noGrp="1"/>
          </p:cNvSpPr>
          <p:nvPr>
            <p:ph idx="1"/>
          </p:nvPr>
        </p:nvSpPr>
        <p:spPr>
          <a:xfrm>
            <a:off x="2200275" y="1463675"/>
            <a:ext cx="9483725" cy="5235950"/>
          </a:xfrm>
        </p:spPr>
        <p:txBody>
          <a:bodyPr>
            <a:normAutofit fontScale="92500"/>
          </a:bodyPr>
          <a:lstStyle/>
          <a:p>
            <a:pPr marL="0" indent="0">
              <a:buNone/>
            </a:pPr>
            <a:r>
              <a:rPr lang="en-US" sz="3000" dirty="0"/>
              <a:t>Today’s topics include:</a:t>
            </a:r>
          </a:p>
          <a:p>
            <a:pPr lvl="1"/>
            <a:r>
              <a:rPr lang="en-US" sz="3000" dirty="0"/>
              <a:t>Important Dates</a:t>
            </a:r>
          </a:p>
          <a:p>
            <a:pPr lvl="1"/>
            <a:r>
              <a:rPr lang="en-US" sz="3000" dirty="0"/>
              <a:t>Virginia ACA Rate Filing Information</a:t>
            </a:r>
          </a:p>
          <a:p>
            <a:pPr lvl="1"/>
            <a:r>
              <a:rPr lang="en-US" sz="3000" dirty="0"/>
              <a:t>New Benchmark and New EHBs</a:t>
            </a:r>
          </a:p>
          <a:p>
            <a:pPr lvl="1"/>
            <a:r>
              <a:rPr lang="en-US" sz="3200" dirty="0"/>
              <a:t>Mental Health Parity Compliance </a:t>
            </a:r>
          </a:p>
          <a:p>
            <a:pPr lvl="1"/>
            <a:r>
              <a:rPr lang="en-US" sz="3200" dirty="0"/>
              <a:t>Binder Filing Reminders</a:t>
            </a:r>
          </a:p>
          <a:p>
            <a:pPr lvl="1"/>
            <a:r>
              <a:rPr lang="en-US" sz="3200" dirty="0"/>
              <a:t>Commonwealth Health Reinsurance Program</a:t>
            </a:r>
          </a:p>
          <a:p>
            <a:pPr lvl="1"/>
            <a:r>
              <a:rPr lang="en-US" sz="3000" dirty="0"/>
              <a:t>Virginia Legislation</a:t>
            </a:r>
          </a:p>
          <a:p>
            <a:pPr lvl="1"/>
            <a:r>
              <a:rPr lang="en-US" sz="3000" dirty="0"/>
              <a:t>Virginia Health Benefit Exchange Updates</a:t>
            </a:r>
          </a:p>
          <a:p>
            <a:pPr lvl="1"/>
            <a:endParaRPr lang="en-US" sz="3000" dirty="0"/>
          </a:p>
        </p:txBody>
      </p:sp>
    </p:spTree>
    <p:extLst>
      <p:ext uri="{BB962C8B-B14F-4D97-AF65-F5344CB8AC3E}">
        <p14:creationId xmlns:p14="http://schemas.microsoft.com/office/powerpoint/2010/main" val="40484636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EB6D12-41ED-4196-9AED-CF62B4ABCAE3}"/>
              </a:ext>
            </a:extLst>
          </p:cNvPr>
          <p:cNvSpPr>
            <a:spLocks noGrp="1"/>
          </p:cNvSpPr>
          <p:nvPr>
            <p:ph type="title"/>
          </p:nvPr>
        </p:nvSpPr>
        <p:spPr>
          <a:xfrm>
            <a:off x="1431636" y="609600"/>
            <a:ext cx="10030690" cy="1126921"/>
          </a:xfrm>
        </p:spPr>
        <p:txBody>
          <a:bodyPr>
            <a:normAutofit/>
          </a:bodyPr>
          <a:lstStyle/>
          <a:p>
            <a:pPr algn="ctr"/>
            <a:r>
              <a:rPr lang="en-US" b="1" dirty="0"/>
              <a:t>Binder Filing Reminders (2024</a:t>
            </a:r>
            <a:r>
              <a:rPr lang="en-US" b="1" dirty="0">
                <a:solidFill>
                  <a:schemeClr val="tx1"/>
                </a:solidFill>
              </a:rPr>
              <a:t> </a:t>
            </a:r>
            <a:r>
              <a:rPr lang="en-US" b="1" dirty="0"/>
              <a:t>dates)</a:t>
            </a:r>
          </a:p>
        </p:txBody>
      </p:sp>
      <p:sp>
        <p:nvSpPr>
          <p:cNvPr id="3" name="Content Placeholder 2">
            <a:extLst>
              <a:ext uri="{FF2B5EF4-FFF2-40B4-BE49-F238E27FC236}">
                <a16:creationId xmlns:a16="http://schemas.microsoft.com/office/drawing/2014/main" id="{6AC5E6AA-9027-41E4-B961-1C04BFA12228}"/>
              </a:ext>
            </a:extLst>
          </p:cNvPr>
          <p:cNvSpPr>
            <a:spLocks noGrp="1"/>
          </p:cNvSpPr>
          <p:nvPr>
            <p:ph idx="1"/>
          </p:nvPr>
        </p:nvSpPr>
        <p:spPr>
          <a:xfrm>
            <a:off x="2004291" y="1468073"/>
            <a:ext cx="9735127" cy="4932727"/>
          </a:xfrm>
        </p:spPr>
        <p:txBody>
          <a:bodyPr>
            <a:normAutofit/>
          </a:bodyPr>
          <a:lstStyle/>
          <a:p>
            <a:endParaRPr lang="en-US" sz="2200" dirty="0"/>
          </a:p>
          <a:p>
            <a:r>
              <a:rPr lang="en-US" sz="2200" dirty="0">
                <a:solidFill>
                  <a:schemeClr val="tx1"/>
                </a:solidFill>
              </a:rPr>
              <a:t>May 15</a:t>
            </a:r>
            <a:r>
              <a:rPr lang="en-US" sz="2200" baseline="30000" dirty="0">
                <a:solidFill>
                  <a:schemeClr val="tx1"/>
                </a:solidFill>
              </a:rPr>
              <a:t>th</a:t>
            </a:r>
            <a:r>
              <a:rPr lang="en-US" sz="2200" dirty="0">
                <a:solidFill>
                  <a:schemeClr val="tx1"/>
                </a:solidFill>
              </a:rPr>
              <a:t> - binder filing deadline for SADPs</a:t>
            </a:r>
          </a:p>
          <a:p>
            <a:r>
              <a:rPr lang="en-US" sz="2200" dirty="0">
                <a:solidFill>
                  <a:schemeClr val="tx1"/>
                </a:solidFill>
              </a:rPr>
              <a:t>May 17</a:t>
            </a:r>
            <a:r>
              <a:rPr lang="en-US" sz="2200" baseline="30000" dirty="0">
                <a:solidFill>
                  <a:schemeClr val="tx1"/>
                </a:solidFill>
              </a:rPr>
              <a:t>th</a:t>
            </a:r>
            <a:r>
              <a:rPr lang="en-US" sz="2200" dirty="0">
                <a:solidFill>
                  <a:schemeClr val="tx1"/>
                </a:solidFill>
              </a:rPr>
              <a:t> – binder filing deadline for Individual and Small Group coverage inside and outside the exchange. </a:t>
            </a:r>
          </a:p>
          <a:p>
            <a:r>
              <a:rPr lang="en-US" sz="2200" dirty="0">
                <a:solidFill>
                  <a:schemeClr val="tx1"/>
                </a:solidFill>
              </a:rPr>
              <a:t>May 17</a:t>
            </a:r>
            <a:r>
              <a:rPr lang="en-US" sz="2200" baseline="30000" dirty="0">
                <a:solidFill>
                  <a:schemeClr val="tx1"/>
                </a:solidFill>
              </a:rPr>
              <a:t>th</a:t>
            </a:r>
            <a:r>
              <a:rPr lang="en-US" sz="2200" dirty="0">
                <a:solidFill>
                  <a:schemeClr val="tx1"/>
                </a:solidFill>
              </a:rPr>
              <a:t> – </a:t>
            </a:r>
            <a:r>
              <a:rPr lang="en-US" sz="2400" b="0" i="0" u="none" strike="noStrike" baseline="0" dirty="0">
                <a:solidFill>
                  <a:srgbClr val="000000"/>
                </a:solidFill>
                <a:latin typeface="Calibri" panose="020F0502020204030204" pitchFamily="34" charset="0"/>
              </a:rPr>
              <a:t>Deadline for submission of Material Change Filing to BOI’s Financial Regulations Department and Virginia Department of Health for service area expansions in the individual and small group markets</a:t>
            </a:r>
            <a:r>
              <a:rPr lang="en-US" sz="2200" dirty="0">
                <a:solidFill>
                  <a:schemeClr val="tx1"/>
                </a:solidFill>
              </a:rPr>
              <a:t>.</a:t>
            </a:r>
          </a:p>
          <a:p>
            <a:r>
              <a:rPr lang="en-US" sz="2200" dirty="0"/>
              <a:t>Carriers should use the Plan Validation Workspace in the HIOS Marketplace Plan Management System (MPMS) prior to submission in the binder.  </a:t>
            </a:r>
          </a:p>
          <a:p>
            <a:pPr marL="0" indent="0">
              <a:buNone/>
            </a:pPr>
            <a:r>
              <a:rPr lang="en-US" sz="2200" dirty="0"/>
              <a:t> </a:t>
            </a:r>
          </a:p>
          <a:p>
            <a:pPr marL="0" indent="0">
              <a:buNone/>
            </a:pPr>
            <a:endParaRPr lang="en-US" sz="2200" dirty="0"/>
          </a:p>
          <a:p>
            <a:endParaRPr lang="en-US" dirty="0"/>
          </a:p>
          <a:p>
            <a:endParaRPr lang="en-US" dirty="0"/>
          </a:p>
          <a:p>
            <a:endParaRPr lang="en-US" dirty="0"/>
          </a:p>
        </p:txBody>
      </p:sp>
    </p:spTree>
    <p:extLst>
      <p:ext uri="{BB962C8B-B14F-4D97-AF65-F5344CB8AC3E}">
        <p14:creationId xmlns:p14="http://schemas.microsoft.com/office/powerpoint/2010/main" val="16092976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2CF24D-9A04-408E-8C35-BE19E89FBEB6}"/>
              </a:ext>
            </a:extLst>
          </p:cNvPr>
          <p:cNvSpPr>
            <a:spLocks noGrp="1"/>
          </p:cNvSpPr>
          <p:nvPr>
            <p:ph type="title"/>
          </p:nvPr>
        </p:nvSpPr>
        <p:spPr>
          <a:xfrm>
            <a:off x="1921164" y="609600"/>
            <a:ext cx="9156411" cy="804421"/>
          </a:xfrm>
        </p:spPr>
        <p:txBody>
          <a:bodyPr/>
          <a:lstStyle/>
          <a:p>
            <a:pPr algn="ctr"/>
            <a:r>
              <a:rPr lang="en-US" b="1" dirty="0"/>
              <a:t>Binder Filing Reminders (cont.)</a:t>
            </a:r>
          </a:p>
        </p:txBody>
      </p:sp>
      <p:sp>
        <p:nvSpPr>
          <p:cNvPr id="3" name="Content Placeholder 2">
            <a:extLst>
              <a:ext uri="{FF2B5EF4-FFF2-40B4-BE49-F238E27FC236}">
                <a16:creationId xmlns:a16="http://schemas.microsoft.com/office/drawing/2014/main" id="{EA9F3640-64FA-4DFD-B789-5B63526784D7}"/>
              </a:ext>
            </a:extLst>
          </p:cNvPr>
          <p:cNvSpPr>
            <a:spLocks noGrp="1"/>
          </p:cNvSpPr>
          <p:nvPr>
            <p:ph idx="1"/>
          </p:nvPr>
        </p:nvSpPr>
        <p:spPr>
          <a:xfrm>
            <a:off x="1514764" y="1159497"/>
            <a:ext cx="10270836" cy="5631828"/>
          </a:xfrm>
        </p:spPr>
        <p:txBody>
          <a:bodyPr>
            <a:noAutofit/>
          </a:bodyPr>
          <a:lstStyle/>
          <a:p>
            <a:pPr lvl="0">
              <a:buClr>
                <a:srgbClr val="4472C4"/>
              </a:buClr>
            </a:pPr>
            <a:endParaRPr lang="en-US" sz="1600" dirty="0">
              <a:solidFill>
                <a:prstClr val="black">
                  <a:lumMod val="75000"/>
                  <a:lumOff val="25000"/>
                </a:prstClr>
              </a:solidFill>
            </a:endParaRPr>
          </a:p>
          <a:p>
            <a:pPr>
              <a:buClr>
                <a:srgbClr val="4472C4"/>
              </a:buClr>
            </a:pPr>
            <a:endParaRPr lang="en-US" sz="1600" dirty="0">
              <a:solidFill>
                <a:schemeClr val="tx1"/>
              </a:solidFill>
            </a:endParaRPr>
          </a:p>
          <a:p>
            <a:pPr marL="0" indent="0">
              <a:buClr>
                <a:srgbClr val="4472C4"/>
              </a:buClr>
              <a:buNone/>
            </a:pPr>
            <a:endParaRPr lang="en-US" sz="1600" dirty="0">
              <a:solidFill>
                <a:schemeClr val="tx1"/>
              </a:solidFill>
            </a:endParaRPr>
          </a:p>
          <a:p>
            <a:r>
              <a:rPr lang="en-US" sz="2400" dirty="0">
                <a:solidFill>
                  <a:schemeClr val="tx1"/>
                </a:solidFill>
                <a:effectLst/>
                <a:ea typeface="Times New Roman" panose="02020603050405020304" pitchFamily="18" charset="0"/>
              </a:rPr>
              <a:t>Plan Year 2025 - State-Based Exchange</a:t>
            </a:r>
          </a:p>
          <a:p>
            <a:pPr lvl="2"/>
            <a:r>
              <a:rPr lang="en-US" sz="2400" dirty="0">
                <a:solidFill>
                  <a:schemeClr val="tx1"/>
                </a:solidFill>
                <a:effectLst/>
                <a:ea typeface="Times New Roman" panose="02020603050405020304" pitchFamily="18" charset="0"/>
              </a:rPr>
              <a:t>URLs must be submitted under Supporting Documentation of the binders. </a:t>
            </a:r>
          </a:p>
          <a:p>
            <a:pPr lvl="2"/>
            <a:r>
              <a:rPr lang="en-US" sz="2400" dirty="0">
                <a:solidFill>
                  <a:schemeClr val="tx1"/>
                </a:solidFill>
                <a:ea typeface="Times New Roman" panose="02020603050405020304" pitchFamily="18" charset="0"/>
              </a:rPr>
              <a:t>The federal Plan ID Crosswalk must be submitted in the binders under Supporting Documentation</a:t>
            </a:r>
            <a:r>
              <a:rPr lang="en-US" sz="2400" dirty="0">
                <a:solidFill>
                  <a:schemeClr val="tx1"/>
                </a:solidFill>
                <a:effectLst/>
                <a:ea typeface="Times New Roman" panose="02020603050405020304" pitchFamily="18" charset="0"/>
              </a:rPr>
              <a:t>. </a:t>
            </a:r>
          </a:p>
          <a:p>
            <a:pPr lvl="2"/>
            <a:r>
              <a:rPr lang="en-US" sz="2400" dirty="0">
                <a:solidFill>
                  <a:schemeClr val="tx1"/>
                </a:solidFill>
                <a:ea typeface="Calibri" panose="020F0502020204030204" pitchFamily="34" charset="0"/>
                <a:cs typeface="Arial"/>
              </a:rPr>
              <a:t>T</a:t>
            </a:r>
            <a:r>
              <a:rPr lang="en-US" sz="2400" dirty="0">
                <a:solidFill>
                  <a:schemeClr val="tx1"/>
                </a:solidFill>
                <a:effectLst/>
                <a:ea typeface="Calibri" panose="020F0502020204030204" pitchFamily="34" charset="0"/>
                <a:cs typeface="Arial"/>
              </a:rPr>
              <a:t>he Virginia Exchange will follow FFE instructions in the 2025 CMS draft annual letter to</a:t>
            </a:r>
            <a:r>
              <a:rPr lang="en-US" sz="2400" dirty="0">
                <a:solidFill>
                  <a:schemeClr val="tx1"/>
                </a:solidFill>
                <a:ea typeface="Calibri" panose="020F0502020204030204" pitchFamily="34" charset="0"/>
                <a:cs typeface="Arial"/>
              </a:rPr>
              <a:t>  </a:t>
            </a:r>
            <a:r>
              <a:rPr lang="en-US" sz="2400" dirty="0">
                <a:solidFill>
                  <a:schemeClr val="tx1"/>
                </a:solidFill>
                <a:effectLst/>
                <a:ea typeface="Calibri" panose="020F0502020204030204" pitchFamily="34" charset="0"/>
                <a:cs typeface="Arial"/>
              </a:rPr>
              <a:t>issuers in the FFE, except when specifically directed otherwise by the Exchange.</a:t>
            </a:r>
            <a:r>
              <a:rPr kumimoji="0" lang="en-US" sz="2400" b="0" i="0" u="none" strike="noStrike" kern="1200" cap="none" spc="0" normalizeH="0" baseline="0" noProof="0" dirty="0">
                <a:ln>
                  <a:noFill/>
                </a:ln>
                <a:solidFill>
                  <a:prstClr val="black"/>
                </a:solidFill>
                <a:effectLst/>
                <a:uLnTx/>
                <a:uFillTx/>
                <a:ea typeface="Times New Roman" panose="02020603050405020304" pitchFamily="18" charset="0"/>
              </a:rPr>
              <a:t>  </a:t>
            </a:r>
            <a:endParaRPr kumimoji="0" lang="en-US" sz="2400" b="0" i="0" u="none" strike="noStrike" kern="1200" cap="none" spc="0" normalizeH="0" baseline="0" noProof="0" dirty="0">
              <a:ln>
                <a:noFill/>
              </a:ln>
              <a:solidFill>
                <a:prstClr val="black"/>
              </a:solidFill>
              <a:effectLst/>
              <a:uLnTx/>
              <a:uFillTx/>
            </a:endParaRPr>
          </a:p>
          <a:p>
            <a:pPr lvl="2">
              <a:buClr>
                <a:srgbClr val="4472C4"/>
              </a:buClr>
            </a:pPr>
            <a:endParaRPr lang="en-US" sz="2400" b="1" dirty="0">
              <a:solidFill>
                <a:schemeClr val="tx1"/>
              </a:solidFill>
              <a:effectLst/>
              <a:ea typeface="Times New Roman" panose="02020603050405020304" pitchFamily="18" charset="0"/>
            </a:endParaRPr>
          </a:p>
        </p:txBody>
      </p:sp>
    </p:spTree>
    <p:extLst>
      <p:ext uri="{BB962C8B-B14F-4D97-AF65-F5344CB8AC3E}">
        <p14:creationId xmlns:p14="http://schemas.microsoft.com/office/powerpoint/2010/main" val="2611498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2CF24D-9A04-408E-8C35-BE19E89FBEB6}"/>
              </a:ext>
            </a:extLst>
          </p:cNvPr>
          <p:cNvSpPr>
            <a:spLocks noGrp="1"/>
          </p:cNvSpPr>
          <p:nvPr>
            <p:ph type="title"/>
          </p:nvPr>
        </p:nvSpPr>
        <p:spPr>
          <a:xfrm>
            <a:off x="1657351" y="624110"/>
            <a:ext cx="9847262" cy="1280890"/>
          </a:xfrm>
        </p:spPr>
        <p:txBody>
          <a:bodyPr/>
          <a:lstStyle/>
          <a:p>
            <a:pPr algn="ctr"/>
            <a:r>
              <a:rPr lang="en-US" b="1" dirty="0"/>
              <a:t>Binder Filing Reminders (cont.)</a:t>
            </a:r>
          </a:p>
        </p:txBody>
      </p:sp>
      <p:sp>
        <p:nvSpPr>
          <p:cNvPr id="3" name="Content Placeholder 2">
            <a:extLst>
              <a:ext uri="{FF2B5EF4-FFF2-40B4-BE49-F238E27FC236}">
                <a16:creationId xmlns:a16="http://schemas.microsoft.com/office/drawing/2014/main" id="{EA9F3640-64FA-4DFD-B789-5B63526784D7}"/>
              </a:ext>
            </a:extLst>
          </p:cNvPr>
          <p:cNvSpPr>
            <a:spLocks noGrp="1"/>
          </p:cNvSpPr>
          <p:nvPr>
            <p:ph idx="1"/>
          </p:nvPr>
        </p:nvSpPr>
        <p:spPr>
          <a:xfrm>
            <a:off x="1819564" y="1223683"/>
            <a:ext cx="10021454" cy="5353286"/>
          </a:xfrm>
        </p:spPr>
        <p:txBody>
          <a:bodyPr>
            <a:normAutofit/>
          </a:bodyPr>
          <a:lstStyle/>
          <a:p>
            <a:pPr marL="0">
              <a:spcBef>
                <a:spcPts val="0"/>
              </a:spcBef>
            </a:pPr>
            <a:endParaRPr lang="en-US" dirty="0">
              <a:latin typeface="Arial" panose="020B0604020202020204" pitchFamily="34" charset="0"/>
              <a:ea typeface="Times New Roman" panose="02020603050405020304" pitchFamily="18" charset="0"/>
            </a:endParaRPr>
          </a:p>
          <a:p>
            <a:r>
              <a:rPr lang="en-US" dirty="0"/>
              <a:t>Following the date of the initial transfer</a:t>
            </a:r>
            <a:r>
              <a:rPr lang="en-US" dirty="0">
                <a:solidFill>
                  <a:schemeClr val="tx1"/>
                </a:solidFill>
              </a:rPr>
              <a:t>, </a:t>
            </a:r>
            <a:r>
              <a:rPr lang="en-US" b="1" dirty="0">
                <a:solidFill>
                  <a:schemeClr val="tx1"/>
                </a:solidFill>
              </a:rPr>
              <a:t>June 14, 2024,</a:t>
            </a:r>
            <a:r>
              <a:rPr lang="en-US" dirty="0">
                <a:solidFill>
                  <a:schemeClr val="tx1"/>
                </a:solidFill>
              </a:rPr>
              <a:t> a carrier subject to this date can only make </a:t>
            </a:r>
            <a:r>
              <a:rPr lang="en-US" b="1" dirty="0">
                <a:solidFill>
                  <a:schemeClr val="tx1"/>
                </a:solidFill>
              </a:rPr>
              <a:t>voluntary</a:t>
            </a:r>
            <a:r>
              <a:rPr lang="en-US" dirty="0">
                <a:solidFill>
                  <a:schemeClr val="tx1"/>
                </a:solidFill>
              </a:rPr>
              <a:t> changes to the information in any form, rate or binder filing if the BOI allows the change.  The carrier must make the request and submit the proposed revision as a </a:t>
            </a:r>
            <a:r>
              <a:rPr lang="en-US" b="1" dirty="0">
                <a:solidFill>
                  <a:schemeClr val="tx1"/>
                </a:solidFill>
              </a:rPr>
              <a:t>Note to Reviewer </a:t>
            </a:r>
            <a:r>
              <a:rPr lang="en-US" dirty="0">
                <a:solidFill>
                  <a:schemeClr val="tx1"/>
                </a:solidFill>
              </a:rPr>
              <a:t>in SERFF and wait for the BOI’s response prior to submitting the voluntary change in the filing.  This does not apply to BOI requested changes.</a:t>
            </a:r>
          </a:p>
          <a:p>
            <a:pPr lvl="1"/>
            <a:r>
              <a:rPr lang="en-US" sz="1800" dirty="0">
                <a:solidFill>
                  <a:schemeClr val="tx1"/>
                </a:solidFill>
              </a:rPr>
              <a:t>Please note: any carrier who submits voluntary changes without BOI permission, may delay our review which could result in plans not being certified.</a:t>
            </a:r>
          </a:p>
          <a:p>
            <a:r>
              <a:rPr lang="en-US" dirty="0">
                <a:solidFill>
                  <a:prstClr val="black">
                    <a:lumMod val="75000"/>
                    <a:lumOff val="25000"/>
                  </a:prstClr>
                </a:solidFill>
              </a:rPr>
              <a:t>The Virginia Plan Schedule Comparison is included as a tab (tab IX) on the Virginia ACA Rate Filing Template for all individual and small group plans inside and outside the exchange. </a:t>
            </a:r>
          </a:p>
          <a:p>
            <a:pPr lvl="1"/>
            <a:r>
              <a:rPr lang="en-US" sz="1800" dirty="0">
                <a:solidFill>
                  <a:prstClr val="black">
                    <a:lumMod val="75000"/>
                    <a:lumOff val="25000"/>
                  </a:prstClr>
                </a:solidFill>
              </a:rPr>
              <a:t>The form number of the </a:t>
            </a:r>
            <a:r>
              <a:rPr lang="en-US" sz="1800" b="1" dirty="0">
                <a:solidFill>
                  <a:prstClr val="black">
                    <a:lumMod val="75000"/>
                    <a:lumOff val="25000"/>
                  </a:prstClr>
                </a:solidFill>
              </a:rPr>
              <a:t>schedule of benefits </a:t>
            </a:r>
            <a:r>
              <a:rPr lang="en-US" sz="1800" dirty="0">
                <a:solidFill>
                  <a:prstClr val="black">
                    <a:lumMod val="75000"/>
                    <a:lumOff val="25000"/>
                  </a:prstClr>
                </a:solidFill>
              </a:rPr>
              <a:t>associated with each plan should be entered in </a:t>
            </a:r>
            <a:r>
              <a:rPr lang="en-US" sz="1800" b="1" dirty="0">
                <a:solidFill>
                  <a:prstClr val="black">
                    <a:lumMod val="75000"/>
                    <a:lumOff val="25000"/>
                  </a:prstClr>
                </a:solidFill>
              </a:rPr>
              <a:t>Column E of tab IX</a:t>
            </a:r>
            <a:r>
              <a:rPr lang="en-US" sz="1800" dirty="0">
                <a:solidFill>
                  <a:prstClr val="black">
                    <a:lumMod val="75000"/>
                    <a:lumOff val="25000"/>
                  </a:prstClr>
                </a:solidFill>
              </a:rPr>
              <a:t>.</a:t>
            </a:r>
          </a:p>
          <a:p>
            <a:r>
              <a:rPr lang="en-US" b="1" dirty="0">
                <a:solidFill>
                  <a:prstClr val="black">
                    <a:lumMod val="75000"/>
                    <a:lumOff val="25000"/>
                  </a:prstClr>
                </a:solidFill>
              </a:rPr>
              <a:t>SADP</a:t>
            </a:r>
            <a:r>
              <a:rPr lang="en-US" dirty="0">
                <a:solidFill>
                  <a:prstClr val="black">
                    <a:lumMod val="75000"/>
                    <a:lumOff val="25000"/>
                  </a:prstClr>
                </a:solidFill>
              </a:rPr>
              <a:t> carriers must complete the Virginia Plan Schedule Comparison and attach it under the Supporting Documentation tab in each binder</a:t>
            </a:r>
            <a:endParaRPr lang="en-US" dirty="0">
              <a:solidFill>
                <a:schemeClr val="tx1"/>
              </a:solidFill>
            </a:endParaRPr>
          </a:p>
          <a:p>
            <a:pPr marL="0" indent="0">
              <a:buNone/>
            </a:pPr>
            <a:endParaRPr lang="en-US" dirty="0"/>
          </a:p>
          <a:p>
            <a:endParaRPr lang="en-US" dirty="0"/>
          </a:p>
        </p:txBody>
      </p:sp>
    </p:spTree>
    <p:extLst>
      <p:ext uri="{BB962C8B-B14F-4D97-AF65-F5344CB8AC3E}">
        <p14:creationId xmlns:p14="http://schemas.microsoft.com/office/powerpoint/2010/main" val="19836182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2CF24D-9A04-408E-8C35-BE19E89FBEB6}"/>
              </a:ext>
            </a:extLst>
          </p:cNvPr>
          <p:cNvSpPr>
            <a:spLocks noGrp="1"/>
          </p:cNvSpPr>
          <p:nvPr>
            <p:ph type="title"/>
          </p:nvPr>
        </p:nvSpPr>
        <p:spPr>
          <a:xfrm>
            <a:off x="1647825" y="624110"/>
            <a:ext cx="9856787" cy="1280890"/>
          </a:xfrm>
        </p:spPr>
        <p:txBody>
          <a:bodyPr/>
          <a:lstStyle/>
          <a:p>
            <a:pPr algn="ctr"/>
            <a:r>
              <a:rPr lang="en-US" b="1" dirty="0"/>
              <a:t>Binder Filing Reminders (cont.)</a:t>
            </a:r>
          </a:p>
        </p:txBody>
      </p:sp>
      <p:sp>
        <p:nvSpPr>
          <p:cNvPr id="3" name="Content Placeholder 2">
            <a:extLst>
              <a:ext uri="{FF2B5EF4-FFF2-40B4-BE49-F238E27FC236}">
                <a16:creationId xmlns:a16="http://schemas.microsoft.com/office/drawing/2014/main" id="{EA9F3640-64FA-4DFD-B789-5B63526784D7}"/>
              </a:ext>
            </a:extLst>
          </p:cNvPr>
          <p:cNvSpPr>
            <a:spLocks noGrp="1"/>
          </p:cNvSpPr>
          <p:nvPr>
            <p:ph idx="1"/>
          </p:nvPr>
        </p:nvSpPr>
        <p:spPr>
          <a:xfrm>
            <a:off x="1921164" y="1306286"/>
            <a:ext cx="9956800" cy="5551713"/>
          </a:xfrm>
        </p:spPr>
        <p:txBody>
          <a:bodyPr>
            <a:normAutofit/>
          </a:bodyPr>
          <a:lstStyle/>
          <a:p>
            <a:pPr lvl="0">
              <a:buClr>
                <a:srgbClr val="4472C4"/>
              </a:buClr>
            </a:pPr>
            <a:endParaRPr lang="en-US" sz="2000" dirty="0">
              <a:solidFill>
                <a:prstClr val="black">
                  <a:lumMod val="75000"/>
                  <a:lumOff val="25000"/>
                </a:prstClr>
              </a:solidFill>
            </a:endParaRPr>
          </a:p>
          <a:p>
            <a:pPr lvl="0"/>
            <a:r>
              <a:rPr lang="en-US" dirty="0">
                <a:solidFill>
                  <a:prstClr val="black">
                    <a:lumMod val="75000"/>
                    <a:lumOff val="25000"/>
                  </a:prstClr>
                </a:solidFill>
              </a:rPr>
              <a:t>The Associate Schedule Items (ASI) tab in the binder must include all forms and rates filed for each plan.  Each form must include a valid link to the actual form submission.  Each plan must include a link to a valid rate submission.  </a:t>
            </a:r>
          </a:p>
          <a:p>
            <a:pPr lvl="0"/>
            <a:r>
              <a:rPr lang="en-US" b="1" dirty="0">
                <a:solidFill>
                  <a:schemeClr val="tx1"/>
                </a:solidFill>
              </a:rPr>
              <a:t>All tabs must be completed upon initial submission of the binders</a:t>
            </a:r>
            <a:r>
              <a:rPr lang="en-US" dirty="0">
                <a:solidFill>
                  <a:schemeClr val="tx1"/>
                </a:solidFill>
              </a:rPr>
              <a:t>.</a:t>
            </a:r>
          </a:p>
          <a:p>
            <a:r>
              <a:rPr lang="en-US" dirty="0">
                <a:solidFill>
                  <a:prstClr val="black">
                    <a:lumMod val="75000"/>
                    <a:lumOff val="25000"/>
                  </a:prstClr>
                </a:solidFill>
              </a:rPr>
              <a:t>The VA Rate Filing Template should be attached under the Supporting Documentation tab in each binder. The rate sheet that is attached to the Rate/Rule Schedule in the rate filing should be attached under the ASI tab and linked to the corresponding rate filing for each plan.</a:t>
            </a:r>
            <a:r>
              <a:rPr lang="en-US" dirty="0">
                <a:solidFill>
                  <a:srgbClr val="FF0000"/>
                </a:solidFill>
              </a:rPr>
              <a:t> </a:t>
            </a:r>
          </a:p>
          <a:p>
            <a:r>
              <a:rPr lang="en-US" dirty="0">
                <a:solidFill>
                  <a:schemeClr val="tx1"/>
                </a:solidFill>
              </a:rPr>
              <a:t>The URRT submitted in the rate filing should be attached to the ASI tab with a link to the rate filing. (This is not required for SADP filings.)</a:t>
            </a:r>
          </a:p>
          <a:p>
            <a:pPr lvl="0"/>
            <a:r>
              <a:rPr lang="en-US" dirty="0">
                <a:solidFill>
                  <a:prstClr val="black">
                    <a:lumMod val="75000"/>
                    <a:lumOff val="25000"/>
                  </a:prstClr>
                </a:solidFill>
              </a:rPr>
              <a:t>For carriers who use a different filing instance for rates and are not able to complete the rate portion of the ASI tab, documents presenting the same required rate information</a:t>
            </a:r>
            <a:r>
              <a:rPr lang="en-US" dirty="0">
                <a:solidFill>
                  <a:schemeClr val="tx1"/>
                </a:solidFill>
              </a:rPr>
              <a:t>, including the URRT, and the SERFF tracking number of the Rate Filing, must be submitted under the Supporting Documentation tab in the binder and </a:t>
            </a:r>
            <a:r>
              <a:rPr lang="en-US" dirty="0">
                <a:solidFill>
                  <a:prstClr val="black">
                    <a:lumMod val="75000"/>
                    <a:lumOff val="25000"/>
                  </a:prstClr>
                </a:solidFill>
              </a:rPr>
              <a:t>must be kept updated. </a:t>
            </a:r>
          </a:p>
          <a:p>
            <a:pPr lvl="0"/>
            <a:endParaRPr lang="en-US" sz="2000" dirty="0">
              <a:solidFill>
                <a:prstClr val="black">
                  <a:lumMod val="75000"/>
                  <a:lumOff val="25000"/>
                </a:prstClr>
              </a:solidFill>
            </a:endParaRPr>
          </a:p>
          <a:p>
            <a:pPr lvl="0">
              <a:buClr>
                <a:srgbClr val="4472C4"/>
              </a:buClr>
            </a:pPr>
            <a:endParaRPr lang="en-US" sz="2000" dirty="0">
              <a:solidFill>
                <a:prstClr val="black">
                  <a:lumMod val="75000"/>
                  <a:lumOff val="25000"/>
                </a:prstClr>
              </a:solidFill>
            </a:endParaRPr>
          </a:p>
          <a:p>
            <a:endParaRPr lang="en-US" dirty="0"/>
          </a:p>
          <a:p>
            <a:endParaRPr lang="en-US" dirty="0"/>
          </a:p>
        </p:txBody>
      </p:sp>
    </p:spTree>
    <p:extLst>
      <p:ext uri="{BB962C8B-B14F-4D97-AF65-F5344CB8AC3E}">
        <p14:creationId xmlns:p14="http://schemas.microsoft.com/office/powerpoint/2010/main" val="29425921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1956E3-A319-1212-8F2E-AEAD0D7D147F}"/>
              </a:ext>
            </a:extLst>
          </p:cNvPr>
          <p:cNvSpPr>
            <a:spLocks noGrp="1"/>
          </p:cNvSpPr>
          <p:nvPr>
            <p:ph type="title"/>
          </p:nvPr>
        </p:nvSpPr>
        <p:spPr>
          <a:xfrm>
            <a:off x="2244436" y="609600"/>
            <a:ext cx="8833139" cy="628072"/>
          </a:xfrm>
        </p:spPr>
        <p:txBody>
          <a:bodyPr>
            <a:noAutofit/>
          </a:bodyPr>
          <a:lstStyle/>
          <a:p>
            <a:pPr algn="ctr"/>
            <a:r>
              <a:rPr lang="en-US" b="1" dirty="0"/>
              <a:t>Binder Filing Reminders (cont.</a:t>
            </a:r>
            <a:r>
              <a:rPr lang="en-US" dirty="0"/>
              <a:t>)</a:t>
            </a:r>
          </a:p>
        </p:txBody>
      </p:sp>
      <p:sp>
        <p:nvSpPr>
          <p:cNvPr id="3" name="Content Placeholder 2">
            <a:extLst>
              <a:ext uri="{FF2B5EF4-FFF2-40B4-BE49-F238E27FC236}">
                <a16:creationId xmlns:a16="http://schemas.microsoft.com/office/drawing/2014/main" id="{A7176746-EB27-5F2C-234E-D077C0A99F49}"/>
              </a:ext>
            </a:extLst>
          </p:cNvPr>
          <p:cNvSpPr>
            <a:spLocks noGrp="1"/>
          </p:cNvSpPr>
          <p:nvPr>
            <p:ph idx="1"/>
          </p:nvPr>
        </p:nvSpPr>
        <p:spPr>
          <a:xfrm>
            <a:off x="2170544" y="1623725"/>
            <a:ext cx="9624291" cy="4357023"/>
          </a:xfrm>
        </p:spPr>
        <p:txBody>
          <a:bodyPr vert="horz" lIns="91440" tIns="45720" rIns="91440" bIns="45720" rtlCol="0" anchor="t">
            <a:normAutofit/>
          </a:bodyPr>
          <a:lstStyle/>
          <a:p>
            <a:r>
              <a:rPr lang="en-US" sz="2000" b="1" dirty="0">
                <a:solidFill>
                  <a:schemeClr val="tx1"/>
                </a:solidFill>
              </a:rPr>
              <a:t>Plan and plan variation marketing names </a:t>
            </a:r>
            <a:r>
              <a:rPr lang="en-US" sz="2000" dirty="0">
                <a:solidFill>
                  <a:schemeClr val="tx1"/>
                </a:solidFill>
              </a:rPr>
              <a:t>must include correct information, without omission of material fact, and must not include any misleading content. Plan marketing names will be required to be limited to the name of the plan (which may include the metal level, cost sharing variation, and HSA), and the deductible amount, which must be labeled as such. </a:t>
            </a:r>
            <a:r>
              <a:rPr lang="en-US" sz="2000" dirty="0">
                <a:solidFill>
                  <a:schemeClr val="tx1"/>
                </a:solidFill>
                <a:cs typeface="Arial"/>
              </a:rPr>
              <a:t>If a plan has separate medical, prescription drug and/or dental deductibles, the plan name must include the total deductible amount, or each deductible listed separately and labeled properly. </a:t>
            </a:r>
            <a:r>
              <a:rPr lang="en-US" sz="2000" dirty="0">
                <a:solidFill>
                  <a:schemeClr val="tx1"/>
                </a:solidFill>
              </a:rPr>
              <a:t>Any other benefit information will not be allowed in the plan marketing name with the exception of “vision” or “dental.”</a:t>
            </a:r>
          </a:p>
          <a:p>
            <a:pPr lvl="1"/>
            <a:r>
              <a:rPr lang="en-US" sz="2000" b="1" dirty="0">
                <a:cs typeface="Arial"/>
              </a:rPr>
              <a:t>New for Plan Year 2025</a:t>
            </a:r>
            <a:r>
              <a:rPr lang="en-US" sz="2000" dirty="0">
                <a:cs typeface="Arial"/>
              </a:rPr>
              <a:t>: In addition to the above guidance, plan marketing names for small group Off-Exchange only plans may include the maximum out-of-pocket amount, labeled as such.</a:t>
            </a:r>
            <a:endParaRPr lang="en-US" sz="2000" dirty="0">
              <a:solidFill>
                <a:srgbClr val="000000"/>
              </a:solidFill>
              <a:cs typeface="Arial"/>
            </a:endParaRPr>
          </a:p>
          <a:p>
            <a:endParaRPr lang="en-US" dirty="0"/>
          </a:p>
        </p:txBody>
      </p:sp>
    </p:spTree>
    <p:extLst>
      <p:ext uri="{BB962C8B-B14F-4D97-AF65-F5344CB8AC3E}">
        <p14:creationId xmlns:p14="http://schemas.microsoft.com/office/powerpoint/2010/main" val="36902083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2CF24D-9A04-408E-8C35-BE19E89FBEB6}"/>
              </a:ext>
            </a:extLst>
          </p:cNvPr>
          <p:cNvSpPr>
            <a:spLocks noGrp="1"/>
          </p:cNvSpPr>
          <p:nvPr>
            <p:ph type="title"/>
          </p:nvPr>
        </p:nvSpPr>
        <p:spPr>
          <a:xfrm>
            <a:off x="1976580" y="609600"/>
            <a:ext cx="9081945" cy="804421"/>
          </a:xfrm>
        </p:spPr>
        <p:txBody>
          <a:bodyPr/>
          <a:lstStyle/>
          <a:p>
            <a:pPr algn="ctr"/>
            <a:r>
              <a:rPr lang="en-US" b="1" dirty="0"/>
              <a:t>Binder Filing Reminders (cont.)</a:t>
            </a:r>
          </a:p>
        </p:txBody>
      </p:sp>
      <p:sp>
        <p:nvSpPr>
          <p:cNvPr id="3" name="Content Placeholder 2">
            <a:extLst>
              <a:ext uri="{FF2B5EF4-FFF2-40B4-BE49-F238E27FC236}">
                <a16:creationId xmlns:a16="http://schemas.microsoft.com/office/drawing/2014/main" id="{EA9F3640-64FA-4DFD-B789-5B63526784D7}"/>
              </a:ext>
            </a:extLst>
          </p:cNvPr>
          <p:cNvSpPr>
            <a:spLocks noGrp="1"/>
          </p:cNvSpPr>
          <p:nvPr>
            <p:ph idx="1"/>
          </p:nvPr>
        </p:nvSpPr>
        <p:spPr>
          <a:xfrm>
            <a:off x="1976582" y="1414021"/>
            <a:ext cx="9873672" cy="5377304"/>
          </a:xfrm>
        </p:spPr>
        <p:txBody>
          <a:bodyPr vert="horz" lIns="91440" tIns="45720" rIns="91440" bIns="45720" rtlCol="0" anchor="t">
            <a:noAutofit/>
          </a:bodyPr>
          <a:lstStyle/>
          <a:p>
            <a:pPr>
              <a:buClr>
                <a:srgbClr val="4472C4"/>
              </a:buClr>
            </a:pPr>
            <a:endParaRPr lang="en-US" sz="1600" dirty="0">
              <a:solidFill>
                <a:prstClr val="black">
                  <a:lumMod val="75000"/>
                  <a:lumOff val="25000"/>
                </a:prstClr>
              </a:solidFill>
            </a:endParaRPr>
          </a:p>
          <a:p>
            <a:pPr marL="0" indent="0">
              <a:buClr>
                <a:srgbClr val="4472C4"/>
              </a:buClr>
              <a:buNone/>
            </a:pPr>
            <a:endParaRPr lang="en-US" dirty="0">
              <a:solidFill>
                <a:prstClr val="black">
                  <a:lumMod val="75000"/>
                  <a:lumOff val="25000"/>
                </a:prstClr>
              </a:solidFill>
            </a:endParaRPr>
          </a:p>
          <a:p>
            <a:r>
              <a:rPr lang="en-US" sz="2000" dirty="0">
                <a:solidFill>
                  <a:prstClr val="black">
                    <a:lumMod val="75000"/>
                    <a:lumOff val="25000"/>
                  </a:prstClr>
                </a:solidFill>
              </a:rPr>
              <a:t>Carriers must update all related form, rate and binder filings if changes are made to one of these filings. When changes are made to a form, document or template, ensure the changes are made to all affected forms, documents and templates. Carriers must inform binder reviewers when items are updated on the ASI tab, such as the URRT.</a:t>
            </a:r>
          </a:p>
          <a:p>
            <a:endParaRPr lang="en-US" sz="2000" dirty="0">
              <a:solidFill>
                <a:schemeClr val="tx1"/>
              </a:solidFill>
            </a:endParaRPr>
          </a:p>
          <a:p>
            <a:r>
              <a:rPr lang="en-US" sz="2000" dirty="0">
                <a:solidFill>
                  <a:schemeClr val="tx1"/>
                </a:solidFill>
              </a:rPr>
              <a:t>Reminder: Carriers who include coverage for elective abortion for QHPs on the Exchange should report such coverage as an Addition to EHB. Carriers must submit a </a:t>
            </a:r>
            <a:r>
              <a:rPr lang="en-US" sz="2000" dirty="0">
                <a:solidFill>
                  <a:schemeClr val="tx1"/>
                </a:solidFill>
                <a:effectLst/>
                <a:ea typeface="Times New Roman" panose="02020603050405020304" pitchFamily="18" charset="0"/>
              </a:rPr>
              <a:t>plan for segregation of funds that must be approved prior to implementation and must file an Annual Report of Segregated Premiums with its Annual Statement.</a:t>
            </a:r>
            <a:r>
              <a:rPr lang="en-US" sz="2000" dirty="0">
                <a:solidFill>
                  <a:schemeClr val="tx1"/>
                </a:solidFill>
                <a:ea typeface="Times New Roman" panose="02020603050405020304" pitchFamily="18" charset="0"/>
              </a:rPr>
              <a:t> </a:t>
            </a:r>
            <a:r>
              <a:rPr lang="en-US" dirty="0">
                <a:solidFill>
                  <a:schemeClr val="tx1"/>
                </a:solidFill>
                <a:ea typeface="Times New Roman" panose="02020603050405020304" pitchFamily="18" charset="0"/>
              </a:rPr>
              <a:t> </a:t>
            </a:r>
            <a:endParaRPr lang="en-US" dirty="0">
              <a:solidFill>
                <a:schemeClr val="tx1"/>
              </a:solidFill>
            </a:endParaRPr>
          </a:p>
          <a:p>
            <a:pPr lvl="1"/>
            <a:endParaRPr lang="en-US" dirty="0">
              <a:solidFill>
                <a:schemeClr val="tx1"/>
              </a:solidFill>
              <a:effectLst/>
              <a:ea typeface="Times New Roman" panose="02020603050405020304" pitchFamily="18" charset="0"/>
            </a:endParaRPr>
          </a:p>
          <a:p>
            <a:pPr marL="0" indent="0">
              <a:buClr>
                <a:srgbClr val="4472C4"/>
              </a:buClr>
              <a:buNone/>
            </a:pPr>
            <a:endParaRPr lang="en-US" sz="1600" dirty="0">
              <a:solidFill>
                <a:schemeClr val="tx1"/>
              </a:solidFill>
            </a:endParaRPr>
          </a:p>
          <a:p>
            <a:pPr marL="0" lvl="0" indent="0">
              <a:buClr>
                <a:srgbClr val="4472C4"/>
              </a:buClr>
              <a:buNone/>
            </a:pPr>
            <a:r>
              <a:rPr lang="en-US" sz="1600" dirty="0"/>
              <a:t>	</a:t>
            </a:r>
          </a:p>
          <a:p>
            <a:pPr marL="457200" lvl="1" indent="0">
              <a:buNone/>
            </a:pPr>
            <a:endParaRPr lang="en-US" dirty="0"/>
          </a:p>
        </p:txBody>
      </p:sp>
    </p:spTree>
    <p:extLst>
      <p:ext uri="{BB962C8B-B14F-4D97-AF65-F5344CB8AC3E}">
        <p14:creationId xmlns:p14="http://schemas.microsoft.com/office/powerpoint/2010/main" val="35032159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2CF24D-9A04-408E-8C35-BE19E89FBEB6}"/>
              </a:ext>
            </a:extLst>
          </p:cNvPr>
          <p:cNvSpPr>
            <a:spLocks noGrp="1"/>
          </p:cNvSpPr>
          <p:nvPr>
            <p:ph type="title"/>
          </p:nvPr>
        </p:nvSpPr>
        <p:spPr>
          <a:xfrm>
            <a:off x="2392218" y="609600"/>
            <a:ext cx="8485332" cy="804421"/>
          </a:xfrm>
        </p:spPr>
        <p:txBody>
          <a:bodyPr/>
          <a:lstStyle/>
          <a:p>
            <a:pPr algn="ctr"/>
            <a:r>
              <a:rPr lang="en-US" b="1" dirty="0"/>
              <a:t>Binder Filing Reminders (cont.)</a:t>
            </a:r>
          </a:p>
        </p:txBody>
      </p:sp>
      <p:sp>
        <p:nvSpPr>
          <p:cNvPr id="3" name="Content Placeholder 2">
            <a:extLst>
              <a:ext uri="{FF2B5EF4-FFF2-40B4-BE49-F238E27FC236}">
                <a16:creationId xmlns:a16="http://schemas.microsoft.com/office/drawing/2014/main" id="{EA9F3640-64FA-4DFD-B789-5B63526784D7}"/>
              </a:ext>
            </a:extLst>
          </p:cNvPr>
          <p:cNvSpPr>
            <a:spLocks noGrp="1"/>
          </p:cNvSpPr>
          <p:nvPr>
            <p:ph idx="1"/>
          </p:nvPr>
        </p:nvSpPr>
        <p:spPr>
          <a:xfrm>
            <a:off x="1902691" y="1159497"/>
            <a:ext cx="9975273" cy="5417472"/>
          </a:xfrm>
        </p:spPr>
        <p:txBody>
          <a:bodyPr vert="horz" lIns="91440" tIns="45720" rIns="91440" bIns="45720" rtlCol="0" anchor="t">
            <a:normAutofit/>
          </a:bodyPr>
          <a:lstStyle/>
          <a:p>
            <a:pPr marL="0" indent="0">
              <a:buClr>
                <a:srgbClr val="4472C4"/>
              </a:buClr>
              <a:buNone/>
              <a:defRPr/>
            </a:pPr>
            <a:endParaRPr kumimoji="0" lang="en-US" sz="1800" b="0" i="0" u="none" strike="noStrike" kern="1200" cap="none" spc="0" normalizeH="0" baseline="0" noProof="0" dirty="0">
              <a:ln>
                <a:noFill/>
              </a:ln>
              <a:solidFill>
                <a:prstClr val="black"/>
              </a:solidFill>
              <a:effectLst/>
              <a:uLnTx/>
              <a:uFillTx/>
              <a:latin typeface="Trebuchet MS" panose="020B0603020202020204"/>
              <a:ea typeface="+mn-ea"/>
              <a:cs typeface="+mn-cs"/>
            </a:endParaRPr>
          </a:p>
          <a:p>
            <a:pPr marL="0" indent="0">
              <a:buClr>
                <a:srgbClr val="4472C4"/>
              </a:buClr>
              <a:buNone/>
            </a:pPr>
            <a:endParaRPr lang="en-US" dirty="0">
              <a:solidFill>
                <a:schemeClr val="tx1"/>
              </a:solidFill>
            </a:endParaRPr>
          </a:p>
          <a:p>
            <a:r>
              <a:rPr lang="en-US" sz="2000" b="1" dirty="0"/>
              <a:t>Network Adequacy/ECP/QIS Reviews</a:t>
            </a:r>
            <a:r>
              <a:rPr lang="en-US" sz="2000" dirty="0"/>
              <a:t>:</a:t>
            </a:r>
          </a:p>
          <a:p>
            <a:pPr lvl="1"/>
            <a:r>
              <a:rPr lang="en-US" sz="2000" dirty="0">
                <a:solidFill>
                  <a:schemeClr val="tx1"/>
                </a:solidFill>
              </a:rPr>
              <a:t>Provide a response to all applicable items on the Supporting Documentation tab. If a category/slot does not apply to the carrier, a reason should be included in the comment section. Using N/A, Bypass or leaving the item blank is not acceptable.</a:t>
            </a:r>
          </a:p>
          <a:p>
            <a:pPr lvl="1"/>
            <a:r>
              <a:rPr lang="en-US" sz="2000" dirty="0">
                <a:solidFill>
                  <a:schemeClr val="tx1"/>
                </a:solidFill>
              </a:rPr>
              <a:t>Be sure to attach the correct documentation under each category/slot</a:t>
            </a:r>
          </a:p>
          <a:p>
            <a:pPr lvl="1"/>
            <a:r>
              <a:rPr lang="en-US" sz="2000" dirty="0">
                <a:solidFill>
                  <a:schemeClr val="tx1"/>
                </a:solidFill>
              </a:rPr>
              <a:t>For Plan Year 2025 binders, if the carrier has an Accreditation Approval Letter but does not have a signed Certificate of Quality Assurance, the letter will be sufficient.</a:t>
            </a:r>
          </a:p>
          <a:p>
            <a:pPr marL="457200" lvl="1" indent="0">
              <a:buNone/>
            </a:pPr>
            <a:endParaRPr lang="en-US" sz="1800" dirty="0"/>
          </a:p>
        </p:txBody>
      </p:sp>
    </p:spTree>
    <p:extLst>
      <p:ext uri="{BB962C8B-B14F-4D97-AF65-F5344CB8AC3E}">
        <p14:creationId xmlns:p14="http://schemas.microsoft.com/office/powerpoint/2010/main" val="10087116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2CF24D-9A04-408E-8C35-BE19E89FBEB6}"/>
              </a:ext>
            </a:extLst>
          </p:cNvPr>
          <p:cNvSpPr>
            <a:spLocks noGrp="1"/>
          </p:cNvSpPr>
          <p:nvPr>
            <p:ph type="title"/>
          </p:nvPr>
        </p:nvSpPr>
        <p:spPr>
          <a:xfrm>
            <a:off x="2592926" y="624110"/>
            <a:ext cx="7570250" cy="1280890"/>
          </a:xfrm>
        </p:spPr>
        <p:txBody>
          <a:bodyPr/>
          <a:lstStyle/>
          <a:p>
            <a:pPr algn="ctr"/>
            <a:r>
              <a:rPr lang="en-US" b="1" dirty="0"/>
              <a:t>Form Filing Reminders </a:t>
            </a:r>
          </a:p>
        </p:txBody>
      </p:sp>
      <p:sp>
        <p:nvSpPr>
          <p:cNvPr id="3" name="Content Placeholder 2">
            <a:extLst>
              <a:ext uri="{FF2B5EF4-FFF2-40B4-BE49-F238E27FC236}">
                <a16:creationId xmlns:a16="http://schemas.microsoft.com/office/drawing/2014/main" id="{EA9F3640-64FA-4DFD-B789-5B63526784D7}"/>
              </a:ext>
            </a:extLst>
          </p:cNvPr>
          <p:cNvSpPr>
            <a:spLocks noGrp="1"/>
          </p:cNvSpPr>
          <p:nvPr>
            <p:ph idx="1"/>
          </p:nvPr>
        </p:nvSpPr>
        <p:spPr>
          <a:xfrm>
            <a:off x="2669309" y="1343025"/>
            <a:ext cx="9171709" cy="5581650"/>
          </a:xfrm>
        </p:spPr>
        <p:txBody>
          <a:bodyPr vert="horz" lIns="91440" tIns="45720" rIns="91440" bIns="45720" rtlCol="0" anchor="t">
            <a:normAutofit fontScale="85000" lnSpcReduction="20000"/>
          </a:bodyPr>
          <a:lstStyle/>
          <a:p>
            <a:pPr lvl="0">
              <a:buClr>
                <a:srgbClr val="4472C4"/>
              </a:buClr>
            </a:pPr>
            <a:endParaRPr lang="en-US" sz="2000" dirty="0">
              <a:solidFill>
                <a:prstClr val="black">
                  <a:lumMod val="75000"/>
                  <a:lumOff val="25000"/>
                </a:prstClr>
              </a:solidFill>
            </a:endParaRPr>
          </a:p>
          <a:p>
            <a:pPr>
              <a:buClr>
                <a:srgbClr val="4472C4"/>
              </a:buClr>
            </a:pPr>
            <a:endParaRPr lang="en-US" dirty="0">
              <a:solidFill>
                <a:srgbClr val="FF0000"/>
              </a:solidFill>
            </a:endParaRPr>
          </a:p>
          <a:p>
            <a:r>
              <a:rPr lang="en-US" sz="2400" dirty="0">
                <a:solidFill>
                  <a:schemeClr val="tx1"/>
                </a:solidFill>
              </a:rPr>
              <a:t>Plan Year 2025: Again, CMS will review forms in the Individual, small group and large group markets for compliance with 3 areas of the CAA/NSA:</a:t>
            </a:r>
          </a:p>
          <a:p>
            <a:pPr lvl="1"/>
            <a:r>
              <a:rPr lang="en-US" sz="2400" dirty="0">
                <a:solidFill>
                  <a:schemeClr val="tx1"/>
                </a:solidFill>
              </a:rPr>
              <a:t>Surprise billing – non-emergency services</a:t>
            </a:r>
          </a:p>
          <a:p>
            <a:pPr lvl="1"/>
            <a:r>
              <a:rPr lang="en-US" sz="2400" dirty="0">
                <a:solidFill>
                  <a:schemeClr val="tx1"/>
                </a:solidFill>
              </a:rPr>
              <a:t>Surprise billing – air ambulance</a:t>
            </a:r>
          </a:p>
          <a:p>
            <a:pPr lvl="1"/>
            <a:r>
              <a:rPr lang="en-US" sz="2400" dirty="0">
                <a:solidFill>
                  <a:schemeClr val="tx1"/>
                </a:solidFill>
              </a:rPr>
              <a:t>Emergency services – prohibition on prior authorization and cost-sharing restrictions</a:t>
            </a:r>
          </a:p>
          <a:p>
            <a:pPr marL="457200" lvl="1" indent="0">
              <a:buNone/>
            </a:pPr>
            <a:endParaRPr lang="en-US" sz="2400" strike="sngStrike" dirty="0">
              <a:solidFill>
                <a:schemeClr val="tx1"/>
              </a:solidFill>
            </a:endParaRPr>
          </a:p>
          <a:p>
            <a:r>
              <a:rPr kumimoji="0" lang="en-US" sz="2400" b="0" i="0" u="none" strike="noStrike" kern="1200" cap="none" spc="0" normalizeH="0" baseline="0" noProof="0" dirty="0">
                <a:ln>
                  <a:noFill/>
                </a:ln>
                <a:solidFill>
                  <a:prstClr val="black"/>
                </a:solidFill>
                <a:effectLst/>
                <a:uLnTx/>
                <a:uFillTx/>
                <a:latin typeface="Century Gothic" panose="020B0502020202020204"/>
                <a:ea typeface="+mn-ea"/>
                <a:cs typeface="+mn-cs"/>
              </a:rPr>
              <a:t>Carriers must submit a Note to Reviewer in form filings to request revisions due to CMS objections and await further instruction from the Bureau</a:t>
            </a:r>
          </a:p>
          <a:p>
            <a:r>
              <a:rPr lang="en-US" sz="2400" dirty="0">
                <a:solidFill>
                  <a:schemeClr val="tx1"/>
                </a:solidFill>
              </a:rPr>
              <a:t>In addition, once the CMS review is concluded, carriers should submit a copy of the CMS Final Disposition as an attachment to a Note </a:t>
            </a:r>
            <a:r>
              <a:rPr lang="en-US" sz="2400">
                <a:solidFill>
                  <a:schemeClr val="tx1"/>
                </a:solidFill>
              </a:rPr>
              <a:t>to Reviewer </a:t>
            </a:r>
            <a:endParaRPr lang="en-US" sz="2400" dirty="0">
              <a:solidFill>
                <a:schemeClr val="tx1"/>
              </a:solidFill>
            </a:endParaRPr>
          </a:p>
          <a:p>
            <a:pPr>
              <a:buClr>
                <a:srgbClr val="4472C4"/>
              </a:buClr>
            </a:pPr>
            <a:endParaRPr lang="en-US" dirty="0">
              <a:solidFill>
                <a:srgbClr val="FF0000"/>
              </a:solidFill>
            </a:endParaRPr>
          </a:p>
          <a:p>
            <a:pPr marL="0" lvl="0" indent="0">
              <a:buClr>
                <a:srgbClr val="4472C4"/>
              </a:buClr>
              <a:buNone/>
            </a:pPr>
            <a:r>
              <a:rPr lang="en-US" dirty="0"/>
              <a:t>	</a:t>
            </a:r>
          </a:p>
          <a:p>
            <a:pPr marL="457200" lvl="1" indent="0">
              <a:buNone/>
            </a:pPr>
            <a:endParaRPr lang="en-US" sz="1800" dirty="0"/>
          </a:p>
        </p:txBody>
      </p:sp>
    </p:spTree>
    <p:extLst>
      <p:ext uri="{BB962C8B-B14F-4D97-AF65-F5344CB8AC3E}">
        <p14:creationId xmlns:p14="http://schemas.microsoft.com/office/powerpoint/2010/main" val="13568951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2CF24D-9A04-408E-8C35-BE19E89FBEB6}"/>
              </a:ext>
            </a:extLst>
          </p:cNvPr>
          <p:cNvSpPr>
            <a:spLocks noGrp="1"/>
          </p:cNvSpPr>
          <p:nvPr>
            <p:ph type="title"/>
          </p:nvPr>
        </p:nvSpPr>
        <p:spPr>
          <a:xfrm>
            <a:off x="1685925" y="624110"/>
            <a:ext cx="9818687" cy="1280890"/>
          </a:xfrm>
        </p:spPr>
        <p:txBody>
          <a:bodyPr/>
          <a:lstStyle/>
          <a:p>
            <a:pPr algn="ctr"/>
            <a:r>
              <a:rPr lang="en-US" b="1" dirty="0"/>
              <a:t>Form Filing Reminders (cont.</a:t>
            </a:r>
            <a:r>
              <a:rPr lang="en-US" dirty="0"/>
              <a:t>)</a:t>
            </a:r>
          </a:p>
        </p:txBody>
      </p:sp>
      <p:sp>
        <p:nvSpPr>
          <p:cNvPr id="3" name="Content Placeholder 2">
            <a:extLst>
              <a:ext uri="{FF2B5EF4-FFF2-40B4-BE49-F238E27FC236}">
                <a16:creationId xmlns:a16="http://schemas.microsoft.com/office/drawing/2014/main" id="{EA9F3640-64FA-4DFD-B789-5B63526784D7}"/>
              </a:ext>
            </a:extLst>
          </p:cNvPr>
          <p:cNvSpPr>
            <a:spLocks noGrp="1"/>
          </p:cNvSpPr>
          <p:nvPr>
            <p:ph idx="1"/>
          </p:nvPr>
        </p:nvSpPr>
        <p:spPr>
          <a:xfrm>
            <a:off x="1385454" y="1178351"/>
            <a:ext cx="10446327" cy="5765615"/>
          </a:xfrm>
        </p:spPr>
        <p:txBody>
          <a:bodyPr vert="horz" lIns="91440" tIns="45720" rIns="91440" bIns="45720" rtlCol="0" anchor="t">
            <a:normAutofit fontScale="92500" lnSpcReduction="10000"/>
          </a:bodyPr>
          <a:lstStyle/>
          <a:p>
            <a:pPr lvl="0">
              <a:buClr>
                <a:srgbClr val="4472C4"/>
              </a:buClr>
            </a:pPr>
            <a:endParaRPr lang="en-US" sz="2000" dirty="0">
              <a:solidFill>
                <a:prstClr val="black">
                  <a:lumMod val="75000"/>
                  <a:lumOff val="25000"/>
                </a:prstClr>
              </a:solidFill>
            </a:endParaRPr>
          </a:p>
          <a:p>
            <a:pPr marL="0">
              <a:spcBef>
                <a:spcPts val="0"/>
              </a:spcBef>
              <a:tabLst>
                <a:tab pos="342900" algn="l"/>
              </a:tabLst>
            </a:pPr>
            <a:r>
              <a:rPr lang="en-US" sz="1900" dirty="0">
                <a:effectLst/>
                <a:ea typeface="Times New Roman" panose="02020603050405020304" pitchFamily="18" charset="0"/>
                <a:cs typeface="Arial"/>
              </a:rPr>
              <a:t>New </a:t>
            </a:r>
            <a:r>
              <a:rPr lang="en-US" sz="1900" u="sng" dirty="0">
                <a:solidFill>
                  <a:srgbClr val="0000FF"/>
                </a:solidFill>
                <a:effectLst/>
                <a:ea typeface="Times New Roman" panose="02020603050405020304" pitchFamily="18" charset="0"/>
                <a:cs typeface="Arial"/>
                <a:hlinkClick r:id="rId2"/>
              </a:rPr>
              <a:t>Essential Health Benefits (EHB) Benchmark Plan</a:t>
            </a:r>
            <a:r>
              <a:rPr lang="en-US" sz="1900" dirty="0">
                <a:effectLst/>
                <a:ea typeface="Times New Roman" panose="02020603050405020304" pitchFamily="18" charset="0"/>
                <a:cs typeface="Arial"/>
              </a:rPr>
              <a:t> for Plan Year 2025, changes include:</a:t>
            </a:r>
            <a:endParaRPr lang="en-US" sz="1900" dirty="0"/>
          </a:p>
          <a:p>
            <a:pPr marL="400050" lvl="1">
              <a:spcBef>
                <a:spcPts val="0"/>
              </a:spcBef>
            </a:pPr>
            <a:endParaRPr lang="en-US" dirty="0">
              <a:solidFill>
                <a:srgbClr val="404040"/>
              </a:solidFill>
              <a:ea typeface="Times New Roman" panose="02020603050405020304" pitchFamily="18" charset="0"/>
              <a:cs typeface="Arial"/>
            </a:endParaRPr>
          </a:p>
          <a:p>
            <a:pPr marL="400050" lvl="1">
              <a:spcBef>
                <a:spcPts val="0"/>
              </a:spcBef>
            </a:pPr>
            <a:r>
              <a:rPr lang="en-US" sz="1900" dirty="0">
                <a:solidFill>
                  <a:schemeClr val="tx1"/>
                </a:solidFill>
                <a:ea typeface="Times New Roman" panose="02020603050405020304" pitchFamily="18" charset="0"/>
                <a:cs typeface="Arial"/>
              </a:rPr>
              <a:t>Expanded</a:t>
            </a:r>
            <a:r>
              <a:rPr lang="en-US" sz="1900" dirty="0">
                <a:solidFill>
                  <a:schemeClr val="tx1"/>
                </a:solidFill>
                <a:effectLst/>
                <a:ea typeface="Times New Roman" panose="02020603050405020304" pitchFamily="18" charset="0"/>
                <a:cs typeface="Arial"/>
              </a:rPr>
              <a:t> coverage for prosthetic devices and components to include medically necessary prosthetic devices, including myoelectric, biomechanical, or microprocessor-controlled prosthetic devices and their repair, fitting, replacement and components.</a:t>
            </a:r>
          </a:p>
          <a:p>
            <a:pPr marL="400050" lvl="1">
              <a:spcBef>
                <a:spcPts val="0"/>
              </a:spcBef>
            </a:pPr>
            <a:endParaRPr lang="en-US" sz="1800" dirty="0">
              <a:ea typeface="Times New Roman" panose="02020603050405020304" pitchFamily="18" charset="0"/>
              <a:cs typeface="Arial"/>
            </a:endParaRPr>
          </a:p>
          <a:p>
            <a:pPr marL="400050" lvl="1">
              <a:spcBef>
                <a:spcPts val="0"/>
              </a:spcBef>
            </a:pPr>
            <a:r>
              <a:rPr lang="en-US" sz="1900" dirty="0">
                <a:ea typeface="Times New Roman" panose="02020603050405020304" pitchFamily="18" charset="0"/>
                <a:cs typeface="Arial"/>
              </a:rPr>
              <a:t>Formula and enteral nutrition products covered as medicine. Covers partial or exclusive feeding of a covered person by means of oral intake or enteral feeding by tube of special medical formulas as the critical source of nutrition for persons with an Inherited Metabolic Disorder for </a:t>
            </a:r>
            <a:r>
              <a:rPr lang="en-US" sz="1900" dirty="0">
                <a:solidFill>
                  <a:schemeClr val="tx1"/>
                </a:solidFill>
                <a:ea typeface="Times New Roman" panose="02020603050405020304" pitchFamily="18" charset="0"/>
                <a:cs typeface="Arial"/>
              </a:rPr>
              <a:t>which</a:t>
            </a:r>
            <a:r>
              <a:rPr lang="en-US" sz="1900" dirty="0">
                <a:ea typeface="Times New Roman" panose="02020603050405020304" pitchFamily="18" charset="0"/>
                <a:cs typeface="Arial"/>
              </a:rPr>
              <a:t> their Physician issues a written order stating that the formula or enteral nutrition product is Medically Necessary and proven effective as a treatment regimen. Carriers should refer to the benchmark for specific requirements.</a:t>
            </a:r>
            <a:endParaRPr lang="en-US" sz="1900" dirty="0">
              <a:effectLst/>
              <a:ea typeface="Times New Roman" panose="02020603050405020304" pitchFamily="18" charset="0"/>
              <a:cs typeface="Arial"/>
            </a:endParaRPr>
          </a:p>
          <a:p>
            <a:pPr marL="400050" lvl="1">
              <a:spcBef>
                <a:spcPts val="0"/>
              </a:spcBef>
            </a:pPr>
            <a:endParaRPr lang="en-US" sz="1900" dirty="0">
              <a:ea typeface="Times New Roman" panose="02020603050405020304" pitchFamily="18" charset="0"/>
              <a:cs typeface="Arial"/>
            </a:endParaRPr>
          </a:p>
          <a:p>
            <a:pPr marL="400050" lvl="1">
              <a:spcBef>
                <a:spcPts val="0"/>
              </a:spcBef>
            </a:pPr>
            <a:r>
              <a:rPr lang="en-US" sz="1900" dirty="0">
                <a:ea typeface="Times New Roman" panose="02020603050405020304" pitchFamily="18" charset="0"/>
                <a:cs typeface="Arial"/>
              </a:rPr>
              <a:t>Revised benefits to comply with updated federal and state requirements:</a:t>
            </a:r>
            <a:endParaRPr lang="en-US" sz="1900" dirty="0">
              <a:cs typeface="Arial"/>
            </a:endParaRPr>
          </a:p>
          <a:p>
            <a:pPr marL="1257300" lvl="3">
              <a:spcBef>
                <a:spcPts val="0"/>
              </a:spcBef>
            </a:pPr>
            <a:r>
              <a:rPr lang="en-US" sz="1900" dirty="0">
                <a:ea typeface="Times New Roman" panose="02020603050405020304" pitchFamily="18" charset="0"/>
                <a:cs typeface="Arial"/>
              </a:rPr>
              <a:t>Non-discrimination rules</a:t>
            </a:r>
          </a:p>
          <a:p>
            <a:pPr marL="1257300" lvl="3">
              <a:spcBef>
                <a:spcPts val="0"/>
              </a:spcBef>
            </a:pPr>
            <a:r>
              <a:rPr lang="en-US" sz="1900" dirty="0">
                <a:ea typeface="Times New Roman" panose="02020603050405020304" pitchFamily="18" charset="0"/>
                <a:cs typeface="Arial"/>
              </a:rPr>
              <a:t>New preventive care services</a:t>
            </a:r>
          </a:p>
          <a:p>
            <a:pPr marL="1257300" lvl="3">
              <a:spcBef>
                <a:spcPts val="0"/>
              </a:spcBef>
            </a:pPr>
            <a:r>
              <a:rPr lang="en-US" sz="1900" dirty="0">
                <a:ea typeface="Times New Roman" panose="02020603050405020304" pitchFamily="18" charset="0"/>
                <a:cs typeface="Arial"/>
              </a:rPr>
              <a:t>MHPAEA – to include </a:t>
            </a:r>
            <a:r>
              <a:rPr lang="en-US" sz="1900" dirty="0">
                <a:cs typeface="Arial"/>
              </a:rPr>
              <a:t>Emergency</a:t>
            </a:r>
            <a:r>
              <a:rPr lang="en-US" sz="1900" dirty="0">
                <a:ea typeface="Times New Roman" panose="02020603050405020304" pitchFamily="18" charset="0"/>
                <a:cs typeface="Arial"/>
              </a:rPr>
              <a:t> Services related to mental health or substance use disorder services rendered at a location other than the emergency department of a hospital, such as </a:t>
            </a:r>
            <a:r>
              <a:rPr lang="en-US" sz="1900" dirty="0">
                <a:effectLst/>
                <a:ea typeface="Calibri" panose="020F0502020204030204" pitchFamily="34" charset="0"/>
                <a:cs typeface="Arial" panose="020B0604020202020204" pitchFamily="34" charset="0"/>
              </a:rPr>
              <a:t>by a facility and staff credentialed to provide behavioral health crisis services.    </a:t>
            </a:r>
            <a:endParaRPr lang="en-US" sz="1900" dirty="0">
              <a:ea typeface="Times New Roman" panose="02020603050405020304" pitchFamily="18" charset="0"/>
              <a:cs typeface="Arial" panose="020B0604020202020204" pitchFamily="34" charset="0"/>
            </a:endParaRPr>
          </a:p>
          <a:p>
            <a:pPr marL="2114550" lvl="2" indent="-685800">
              <a:spcBef>
                <a:spcPts val="0"/>
              </a:spcBef>
            </a:pPr>
            <a:endParaRPr lang="en-US" sz="1800" dirty="0">
              <a:ea typeface="Times New Roman" panose="02020603050405020304" pitchFamily="18" charset="0"/>
              <a:cs typeface="Arial" panose="020B0604020202020204" pitchFamily="34" charset="0"/>
            </a:endParaRPr>
          </a:p>
          <a:p>
            <a:pPr marL="2114550" lvl="2" indent="-685800">
              <a:spcBef>
                <a:spcPts val="0"/>
              </a:spcBef>
            </a:pPr>
            <a:endParaRPr lang="en-US" sz="1800" dirty="0">
              <a:latin typeface="Arial"/>
              <a:ea typeface="Times New Roman" panose="02020603050405020304" pitchFamily="18" charset="0"/>
              <a:cs typeface="Arial" panose="020B0604020202020204" pitchFamily="34" charset="0"/>
            </a:endParaRPr>
          </a:p>
          <a:p>
            <a:pPr marL="857250" lvl="1" indent="0">
              <a:spcBef>
                <a:spcPts val="0"/>
              </a:spcBef>
              <a:buNone/>
            </a:pPr>
            <a:endParaRPr lang="en-US" sz="1800" dirty="0">
              <a:latin typeface="Trebuchet MS" panose="020B0603020202020204" pitchFamily="34" charset="0"/>
              <a:ea typeface="Times New Roman" panose="02020603050405020304" pitchFamily="18" charset="0"/>
              <a:cs typeface="Arial" panose="020B0604020202020204" pitchFamily="34" charset="0"/>
            </a:endParaRPr>
          </a:p>
          <a:p>
            <a:pPr marL="1257300" lvl="3">
              <a:spcBef>
                <a:spcPts val="0"/>
              </a:spcBef>
            </a:pPr>
            <a:endParaRPr lang="en-US" sz="5800" dirty="0">
              <a:latin typeface="Trebuchet MS" panose="020B0603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7528430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2CF24D-9A04-408E-8C35-BE19E89FBEB6}"/>
              </a:ext>
            </a:extLst>
          </p:cNvPr>
          <p:cNvSpPr>
            <a:spLocks noGrp="1"/>
          </p:cNvSpPr>
          <p:nvPr>
            <p:ph type="title"/>
          </p:nvPr>
        </p:nvSpPr>
        <p:spPr>
          <a:xfrm>
            <a:off x="1781175" y="624110"/>
            <a:ext cx="9723437" cy="1280890"/>
          </a:xfrm>
        </p:spPr>
        <p:txBody>
          <a:bodyPr/>
          <a:lstStyle/>
          <a:p>
            <a:pPr algn="ctr"/>
            <a:r>
              <a:rPr lang="en-US" b="1" dirty="0"/>
              <a:t>Proposed PY 2023 Reinsurance Claim Submission and Payment Schedule</a:t>
            </a:r>
          </a:p>
        </p:txBody>
      </p:sp>
      <p:sp>
        <p:nvSpPr>
          <p:cNvPr id="3" name="Content Placeholder 2">
            <a:extLst>
              <a:ext uri="{FF2B5EF4-FFF2-40B4-BE49-F238E27FC236}">
                <a16:creationId xmlns:a16="http://schemas.microsoft.com/office/drawing/2014/main" id="{EA9F3640-64FA-4DFD-B789-5B63526784D7}"/>
              </a:ext>
            </a:extLst>
          </p:cNvPr>
          <p:cNvSpPr>
            <a:spLocks noGrp="1"/>
          </p:cNvSpPr>
          <p:nvPr>
            <p:ph idx="1"/>
          </p:nvPr>
        </p:nvSpPr>
        <p:spPr>
          <a:xfrm>
            <a:off x="2475345" y="1343025"/>
            <a:ext cx="9125528" cy="5581650"/>
          </a:xfrm>
        </p:spPr>
        <p:txBody>
          <a:bodyPr vert="horz" lIns="91440" tIns="45720" rIns="91440" bIns="45720" rtlCol="0" anchor="t">
            <a:normAutofit fontScale="92500" lnSpcReduction="10000"/>
          </a:bodyPr>
          <a:lstStyle/>
          <a:p>
            <a:pPr lvl="0">
              <a:buClr>
                <a:srgbClr val="4472C4"/>
              </a:buClr>
            </a:pPr>
            <a:endParaRPr lang="en-US" sz="2000" dirty="0">
              <a:solidFill>
                <a:prstClr val="black">
                  <a:lumMod val="75000"/>
                  <a:lumOff val="25000"/>
                </a:prstClr>
              </a:solidFill>
            </a:endParaRPr>
          </a:p>
          <a:p>
            <a:pPr>
              <a:buClr>
                <a:srgbClr val="4472C4"/>
              </a:buClr>
            </a:pPr>
            <a:endParaRPr lang="en-US" dirty="0">
              <a:solidFill>
                <a:srgbClr val="FF0000"/>
              </a:solidFill>
            </a:endParaRPr>
          </a:p>
          <a:p>
            <a:r>
              <a:rPr lang="en-US" sz="2000" dirty="0"/>
              <a:t>4/30/2024 – Claims finalized in EDGE; Carriers submit attestation</a:t>
            </a:r>
          </a:p>
          <a:p>
            <a:endParaRPr lang="en-US" sz="2000" dirty="0"/>
          </a:p>
          <a:p>
            <a:r>
              <a:rPr lang="en-US" sz="2000" dirty="0"/>
              <a:t>5/31/2024 – Final EDGE report to BOI</a:t>
            </a:r>
          </a:p>
          <a:p>
            <a:pPr lvl="1"/>
            <a:r>
              <a:rPr lang="en-US" sz="2000" dirty="0"/>
              <a:t>BOI to work with carriers to reconcile report</a:t>
            </a:r>
          </a:p>
          <a:p>
            <a:pPr lvl="1"/>
            <a:endParaRPr lang="en-US" sz="2000" dirty="0"/>
          </a:p>
          <a:p>
            <a:r>
              <a:rPr lang="en-US" sz="2000" dirty="0"/>
              <a:t>8/1/2024 – BOI issues initial 2023 payment determination to carriers</a:t>
            </a:r>
          </a:p>
          <a:p>
            <a:endParaRPr lang="en-US" sz="2000" dirty="0"/>
          </a:p>
          <a:p>
            <a:r>
              <a:rPr lang="en-US" sz="2000" dirty="0"/>
              <a:t>8/31/2024 – BOI issues final 2023 payment determination to carriers</a:t>
            </a:r>
          </a:p>
          <a:p>
            <a:pPr marL="0" indent="0">
              <a:buNone/>
            </a:pPr>
            <a:endParaRPr lang="en-US" sz="2000" dirty="0"/>
          </a:p>
          <a:p>
            <a:r>
              <a:rPr lang="en-US" sz="2000" dirty="0"/>
              <a:t>11/15/2024 – Deadline for payments to be issued to carriers</a:t>
            </a:r>
            <a:endParaRPr lang="en-US" sz="2000" dirty="0">
              <a:solidFill>
                <a:srgbClr val="FF0000"/>
              </a:solidFill>
            </a:endParaRPr>
          </a:p>
          <a:p>
            <a:pPr>
              <a:buClr>
                <a:srgbClr val="4472C4"/>
              </a:buClr>
            </a:pPr>
            <a:endParaRPr lang="en-US" sz="2000" dirty="0">
              <a:solidFill>
                <a:srgbClr val="FF0000"/>
              </a:solidFill>
            </a:endParaRPr>
          </a:p>
          <a:p>
            <a:pPr marL="0" lvl="0" indent="0">
              <a:buClr>
                <a:srgbClr val="4472C4"/>
              </a:buClr>
              <a:buNone/>
            </a:pPr>
            <a:r>
              <a:rPr lang="en-US" dirty="0"/>
              <a:t>	</a:t>
            </a:r>
          </a:p>
          <a:p>
            <a:pPr marL="457200" lvl="1" indent="0">
              <a:buNone/>
            </a:pPr>
            <a:endParaRPr lang="en-US" sz="1800" dirty="0"/>
          </a:p>
        </p:txBody>
      </p:sp>
    </p:spTree>
    <p:extLst>
      <p:ext uri="{BB962C8B-B14F-4D97-AF65-F5344CB8AC3E}">
        <p14:creationId xmlns:p14="http://schemas.microsoft.com/office/powerpoint/2010/main" val="21882146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F7E2DF-858F-497F-81EC-DFFF0D9387B1}"/>
              </a:ext>
            </a:extLst>
          </p:cNvPr>
          <p:cNvSpPr>
            <a:spLocks noGrp="1"/>
          </p:cNvSpPr>
          <p:nvPr>
            <p:ph type="title"/>
          </p:nvPr>
        </p:nvSpPr>
        <p:spPr>
          <a:xfrm>
            <a:off x="1885951" y="295276"/>
            <a:ext cx="8915400" cy="1350644"/>
          </a:xfrm>
        </p:spPr>
        <p:txBody>
          <a:bodyPr/>
          <a:lstStyle/>
          <a:p>
            <a:pPr algn="ctr"/>
            <a:r>
              <a:rPr lang="en-US" b="1" dirty="0"/>
              <a:t>Bureau of Insurance </a:t>
            </a:r>
            <a:r>
              <a:rPr lang="en-US" b="1" dirty="0">
                <a:latin typeface="Abadi" panose="020B0604020104020204" pitchFamily="34" charset="0"/>
              </a:rPr>
              <a:t>&amp;</a:t>
            </a:r>
            <a:r>
              <a:rPr lang="en-US" b="1" dirty="0"/>
              <a:t>                    Health Benefit Exchange Presenters</a:t>
            </a:r>
          </a:p>
        </p:txBody>
      </p:sp>
      <p:sp>
        <p:nvSpPr>
          <p:cNvPr id="3" name="Content Placeholder 2">
            <a:extLst>
              <a:ext uri="{FF2B5EF4-FFF2-40B4-BE49-F238E27FC236}">
                <a16:creationId xmlns:a16="http://schemas.microsoft.com/office/drawing/2014/main" id="{D039D078-6B79-416D-8657-8C92F7E4D139}"/>
              </a:ext>
            </a:extLst>
          </p:cNvPr>
          <p:cNvSpPr>
            <a:spLocks noGrp="1"/>
          </p:cNvSpPr>
          <p:nvPr>
            <p:ph idx="1"/>
          </p:nvPr>
        </p:nvSpPr>
        <p:spPr>
          <a:xfrm>
            <a:off x="2011680" y="1645921"/>
            <a:ext cx="9492932" cy="4916804"/>
          </a:xfrm>
        </p:spPr>
        <p:txBody>
          <a:bodyPr>
            <a:noAutofit/>
          </a:bodyPr>
          <a:lstStyle/>
          <a:p>
            <a:r>
              <a:rPr lang="en-US" dirty="0"/>
              <a:t>David Shea, Health Actuary</a:t>
            </a:r>
          </a:p>
          <a:p>
            <a:pPr lvl="1"/>
            <a:r>
              <a:rPr lang="en-US" sz="1800" dirty="0">
                <a:hlinkClick r:id="rId2"/>
              </a:rPr>
              <a:t>David.Shea@scc.virginia.gov</a:t>
            </a:r>
            <a:r>
              <a:rPr lang="en-US" sz="1800" dirty="0"/>
              <a:t> </a:t>
            </a:r>
          </a:p>
          <a:p>
            <a:r>
              <a:rPr lang="en-US" dirty="0"/>
              <a:t>Brant Lyons, Principal Insurance Market Examiner (Market Conduct)</a:t>
            </a:r>
          </a:p>
          <a:p>
            <a:pPr lvl="1"/>
            <a:r>
              <a:rPr lang="en-US" sz="1800" dirty="0">
                <a:hlinkClick r:id="rId3"/>
              </a:rPr>
              <a:t>Brant.Lyons@scc.virginia.gov</a:t>
            </a:r>
            <a:r>
              <a:rPr lang="en-US" sz="1800" dirty="0"/>
              <a:t> </a:t>
            </a:r>
          </a:p>
          <a:p>
            <a:r>
              <a:rPr lang="en-US" dirty="0"/>
              <a:t>Sharon Holston, Manager, Plan Management </a:t>
            </a:r>
            <a:r>
              <a:rPr lang="en-US" dirty="0">
                <a:latin typeface="Arial" panose="020B0604020202020204" pitchFamily="34" charset="0"/>
                <a:cs typeface="Arial" panose="020B0604020202020204" pitchFamily="34" charset="0"/>
              </a:rPr>
              <a:t>&amp;</a:t>
            </a:r>
            <a:r>
              <a:rPr lang="en-US" dirty="0"/>
              <a:t> ACA Forms</a:t>
            </a:r>
          </a:p>
          <a:p>
            <a:pPr lvl="1"/>
            <a:r>
              <a:rPr lang="en-US" sz="1800" dirty="0">
                <a:hlinkClick r:id="rId4"/>
              </a:rPr>
              <a:t>Sharon.Holston@scc.virginia.gov</a:t>
            </a:r>
            <a:r>
              <a:rPr lang="en-US" sz="1800" dirty="0"/>
              <a:t> </a:t>
            </a:r>
          </a:p>
          <a:p>
            <a:r>
              <a:rPr lang="en-US" dirty="0"/>
              <a:t>Brad Marsh, Insurance Policy Advisor</a:t>
            </a:r>
          </a:p>
          <a:p>
            <a:pPr lvl="1"/>
            <a:r>
              <a:rPr lang="en-US" sz="1800" dirty="0">
                <a:hlinkClick r:id="rId5"/>
              </a:rPr>
              <a:t>Bradley.Marsh@scc.virginia.gov</a:t>
            </a:r>
            <a:r>
              <a:rPr lang="en-US" sz="1800" dirty="0"/>
              <a:t> </a:t>
            </a:r>
          </a:p>
          <a:p>
            <a:r>
              <a:rPr lang="en-US" dirty="0"/>
              <a:t>Julie Blauvelt, Deputy Commissioner (Life </a:t>
            </a:r>
            <a:r>
              <a:rPr lang="en-US" dirty="0">
                <a:latin typeface="Arial" panose="020B0604020202020204" pitchFamily="34" charset="0"/>
                <a:cs typeface="Arial" panose="020B0604020202020204" pitchFamily="34" charset="0"/>
              </a:rPr>
              <a:t>&amp;</a:t>
            </a:r>
            <a:r>
              <a:rPr lang="en-US" dirty="0"/>
              <a:t> Health)</a:t>
            </a:r>
          </a:p>
          <a:p>
            <a:pPr lvl="1"/>
            <a:r>
              <a:rPr lang="en-US" sz="1800" dirty="0">
                <a:hlinkClick r:id="rId6"/>
              </a:rPr>
              <a:t>Julie.Blauvelt@scc.virginia.gov</a:t>
            </a:r>
            <a:r>
              <a:rPr lang="en-US" sz="1800" dirty="0"/>
              <a:t> </a:t>
            </a:r>
          </a:p>
          <a:p>
            <a:r>
              <a:rPr lang="en-US" dirty="0"/>
              <a:t>Toni Janoski, Deputy Director, Health Benefit Exchange</a:t>
            </a:r>
          </a:p>
          <a:p>
            <a:pPr lvl="1"/>
            <a:r>
              <a:rPr lang="en-US" sz="1800" dirty="0">
                <a:hlinkClick r:id="rId7"/>
              </a:rPr>
              <a:t>Toni.Janoski@scc.virginia.gov</a:t>
            </a:r>
            <a:r>
              <a:rPr lang="en-US" sz="1800" dirty="0"/>
              <a:t> </a:t>
            </a:r>
          </a:p>
        </p:txBody>
      </p:sp>
    </p:spTree>
    <p:extLst>
      <p:ext uri="{BB962C8B-B14F-4D97-AF65-F5344CB8AC3E}">
        <p14:creationId xmlns:p14="http://schemas.microsoft.com/office/powerpoint/2010/main" val="23571145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2CF24D-9A04-408E-8C35-BE19E89FBEB6}"/>
              </a:ext>
            </a:extLst>
          </p:cNvPr>
          <p:cNvSpPr>
            <a:spLocks noGrp="1"/>
          </p:cNvSpPr>
          <p:nvPr>
            <p:ph type="title"/>
          </p:nvPr>
        </p:nvSpPr>
        <p:spPr>
          <a:xfrm>
            <a:off x="1981201" y="624110"/>
            <a:ext cx="9523412" cy="1280890"/>
          </a:xfrm>
        </p:spPr>
        <p:txBody>
          <a:bodyPr/>
          <a:lstStyle/>
          <a:p>
            <a:pPr algn="ctr"/>
            <a:r>
              <a:rPr lang="en-US" b="1" dirty="0"/>
              <a:t>PY 2024 and PY 2025 Commonwealth Health Reinsurance Program</a:t>
            </a:r>
          </a:p>
        </p:txBody>
      </p:sp>
      <p:sp>
        <p:nvSpPr>
          <p:cNvPr id="3" name="Content Placeholder 2">
            <a:extLst>
              <a:ext uri="{FF2B5EF4-FFF2-40B4-BE49-F238E27FC236}">
                <a16:creationId xmlns:a16="http://schemas.microsoft.com/office/drawing/2014/main" id="{EA9F3640-64FA-4DFD-B789-5B63526784D7}"/>
              </a:ext>
            </a:extLst>
          </p:cNvPr>
          <p:cNvSpPr>
            <a:spLocks noGrp="1"/>
          </p:cNvSpPr>
          <p:nvPr>
            <p:ph idx="1"/>
          </p:nvPr>
        </p:nvSpPr>
        <p:spPr>
          <a:xfrm>
            <a:off x="2096654" y="1343025"/>
            <a:ext cx="9407957" cy="5581650"/>
          </a:xfrm>
        </p:spPr>
        <p:txBody>
          <a:bodyPr vert="horz" lIns="91440" tIns="45720" rIns="91440" bIns="45720" rtlCol="0" anchor="t">
            <a:normAutofit fontScale="92500" lnSpcReduction="20000"/>
          </a:bodyPr>
          <a:lstStyle/>
          <a:p>
            <a:pPr lvl="0">
              <a:buClr>
                <a:srgbClr val="4472C4"/>
              </a:buClr>
            </a:pPr>
            <a:endParaRPr lang="en-US" sz="2000" dirty="0">
              <a:solidFill>
                <a:prstClr val="black">
                  <a:lumMod val="75000"/>
                  <a:lumOff val="25000"/>
                </a:prstClr>
              </a:solidFill>
            </a:endParaRPr>
          </a:p>
          <a:p>
            <a:pPr>
              <a:buClr>
                <a:srgbClr val="4472C4"/>
              </a:buClr>
            </a:pPr>
            <a:endParaRPr lang="en-US" dirty="0">
              <a:solidFill>
                <a:srgbClr val="FF0000"/>
              </a:solidFill>
            </a:endParaRPr>
          </a:p>
          <a:p>
            <a:r>
              <a:rPr lang="en-US" sz="2100" dirty="0"/>
              <a:t>PY 2024 Quarterly carrier reports on claims cost that exceed the attachment point will continue to be due 45 days after the end of each quarter.</a:t>
            </a:r>
          </a:p>
          <a:p>
            <a:r>
              <a:rPr lang="en-US" sz="2100" dirty="0"/>
              <a:t>BOI plans to publish CHRP Parameters for PY 2025 by May 1, 2024 in accordance with statute.</a:t>
            </a:r>
          </a:p>
          <a:p>
            <a:pPr lvl="1"/>
            <a:r>
              <a:rPr lang="en-US" sz="2100" dirty="0"/>
              <a:t>Parameters include attachment point, reinsurance cap, and coinsurance rate</a:t>
            </a:r>
          </a:p>
          <a:p>
            <a:pPr lvl="1"/>
            <a:r>
              <a:rPr lang="en-US" sz="2100" dirty="0"/>
              <a:t>Current conference budget targets a 15% reduction</a:t>
            </a:r>
          </a:p>
          <a:p>
            <a:r>
              <a:rPr lang="en-US" sz="2100" dirty="0"/>
              <a:t>Carriers must file the Reinsurance Care Management Protocol Assessment as part of a carrier’s individual health insurance coverage rate filing for PY 2025.  </a:t>
            </a:r>
          </a:p>
          <a:p>
            <a:pPr lvl="1"/>
            <a:r>
              <a:rPr lang="en-US" sz="2100" dirty="0"/>
              <a:t>Demonstrate efforts to manage the claims of higher-cost individuals</a:t>
            </a:r>
          </a:p>
          <a:p>
            <a:r>
              <a:rPr lang="en-US" sz="2100" dirty="0"/>
              <a:t>Annual Post-award forum to be held June 2024</a:t>
            </a:r>
            <a:endParaRPr lang="en-US" dirty="0">
              <a:solidFill>
                <a:srgbClr val="FF0000"/>
              </a:solidFill>
            </a:endParaRPr>
          </a:p>
          <a:p>
            <a:pPr>
              <a:buClr>
                <a:srgbClr val="4472C4"/>
              </a:buClr>
            </a:pPr>
            <a:endParaRPr lang="en-US" dirty="0">
              <a:solidFill>
                <a:srgbClr val="FF0000"/>
              </a:solidFill>
            </a:endParaRPr>
          </a:p>
          <a:p>
            <a:pPr marL="0" lvl="0" indent="0">
              <a:buClr>
                <a:srgbClr val="4472C4"/>
              </a:buClr>
              <a:buNone/>
            </a:pPr>
            <a:r>
              <a:rPr lang="en-US" dirty="0"/>
              <a:t>	</a:t>
            </a:r>
          </a:p>
          <a:p>
            <a:pPr marL="457200" lvl="1" indent="0">
              <a:buNone/>
            </a:pPr>
            <a:endParaRPr lang="en-US" sz="1800" dirty="0"/>
          </a:p>
        </p:txBody>
      </p:sp>
    </p:spTree>
    <p:extLst>
      <p:ext uri="{BB962C8B-B14F-4D97-AF65-F5344CB8AC3E}">
        <p14:creationId xmlns:p14="http://schemas.microsoft.com/office/powerpoint/2010/main" val="363784078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CF2A94-7176-4454-B4F5-C89F9CDDAFF7}"/>
              </a:ext>
            </a:extLst>
          </p:cNvPr>
          <p:cNvSpPr>
            <a:spLocks noGrp="1"/>
          </p:cNvSpPr>
          <p:nvPr>
            <p:ph type="title"/>
          </p:nvPr>
        </p:nvSpPr>
        <p:spPr>
          <a:xfrm>
            <a:off x="1419225" y="609600"/>
            <a:ext cx="8801099" cy="969818"/>
          </a:xfrm>
        </p:spPr>
        <p:txBody>
          <a:bodyPr/>
          <a:lstStyle/>
          <a:p>
            <a:pPr algn="ctr"/>
            <a:r>
              <a:rPr lang="en-US" b="1" dirty="0"/>
              <a:t>Virginia Legislation</a:t>
            </a:r>
          </a:p>
        </p:txBody>
      </p:sp>
      <p:sp>
        <p:nvSpPr>
          <p:cNvPr id="3" name="Content Placeholder 2">
            <a:extLst>
              <a:ext uri="{FF2B5EF4-FFF2-40B4-BE49-F238E27FC236}">
                <a16:creationId xmlns:a16="http://schemas.microsoft.com/office/drawing/2014/main" id="{639D2744-BCA7-468B-B388-7A09818873F2}"/>
              </a:ext>
            </a:extLst>
          </p:cNvPr>
          <p:cNvSpPr>
            <a:spLocks noGrp="1"/>
          </p:cNvSpPr>
          <p:nvPr>
            <p:ph idx="1"/>
          </p:nvPr>
        </p:nvSpPr>
        <p:spPr>
          <a:xfrm>
            <a:off x="2059708" y="1579418"/>
            <a:ext cx="9454957" cy="4668983"/>
          </a:xfrm>
        </p:spPr>
        <p:txBody>
          <a:bodyPr>
            <a:noAutofit/>
          </a:bodyPr>
          <a:lstStyle/>
          <a:p>
            <a:pPr lvl="0"/>
            <a:r>
              <a:rPr lang="en-US" dirty="0">
                <a:solidFill>
                  <a:prstClr val="black"/>
                </a:solidFill>
              </a:rPr>
              <a:t>Carriers should review legislation for forms and rates development</a:t>
            </a:r>
          </a:p>
          <a:p>
            <a:pPr lvl="1"/>
            <a:r>
              <a:rPr lang="en-US" sz="1800" dirty="0">
                <a:solidFill>
                  <a:prstClr val="black"/>
                </a:solidFill>
              </a:rPr>
              <a:t>Forms checklists will provide some direction</a:t>
            </a:r>
          </a:p>
          <a:p>
            <a:pPr lvl="0"/>
            <a:r>
              <a:rPr lang="en-US" b="1" dirty="0">
                <a:solidFill>
                  <a:schemeClr val="tx1"/>
                </a:solidFill>
              </a:rPr>
              <a:t>HB 238 </a:t>
            </a:r>
            <a:r>
              <a:rPr lang="en-US" dirty="0">
                <a:solidFill>
                  <a:schemeClr val="tx1"/>
                </a:solidFill>
              </a:rPr>
              <a:t>– Requires carriers to provide coverage for colorectal cancer screening, exams and tests as required by the USPSTF (A and B recommendations), to include a follow-up colonoscopy after a positive noninvasive stool-based screening test or direct visualization screening test.</a:t>
            </a:r>
          </a:p>
          <a:p>
            <a:pPr lvl="0"/>
            <a:r>
              <a:rPr lang="en-US" b="1" dirty="0">
                <a:solidFill>
                  <a:schemeClr val="tx1"/>
                </a:solidFill>
              </a:rPr>
              <a:t>HB 591 </a:t>
            </a:r>
            <a:r>
              <a:rPr lang="en-US" dirty="0">
                <a:solidFill>
                  <a:schemeClr val="tx1"/>
                </a:solidFill>
              </a:rPr>
              <a:t>– Commonwealth Health Reinsurance Program target premium reduction level for each plan year will either be set by the general appropriation act or will default to the previous plan year’s level of reduction.  BOI will establish parameters each year by May 1. </a:t>
            </a:r>
          </a:p>
          <a:p>
            <a:pPr lvl="0"/>
            <a:r>
              <a:rPr lang="en-US" b="1" dirty="0">
                <a:solidFill>
                  <a:schemeClr val="tx1"/>
                </a:solidFill>
              </a:rPr>
              <a:t>HB 601/SB 543 </a:t>
            </a:r>
            <a:r>
              <a:rPr lang="en-US" dirty="0">
                <a:solidFill>
                  <a:schemeClr val="tx1"/>
                </a:solidFill>
              </a:rPr>
              <a:t>– Requires carriers to consider MH/SUD services provided by a behavioral health crisis service provider, with respect to an emergency medical condition (that includes serious jeopardy to the mental health of the individual), to be emergency services and therefore, covered services at the in-network level, even if provided by a non-participating provider.  </a:t>
            </a:r>
          </a:p>
          <a:p>
            <a:pPr marL="0" lvl="0" indent="0">
              <a:buClr>
                <a:srgbClr val="4472C4"/>
              </a:buClr>
              <a:buNone/>
            </a:pPr>
            <a:r>
              <a:rPr lang="en-US" sz="1600" dirty="0">
                <a:solidFill>
                  <a:srgbClr val="FF0000"/>
                </a:solidFill>
              </a:rPr>
              <a:t> </a:t>
            </a:r>
          </a:p>
        </p:txBody>
      </p:sp>
    </p:spTree>
    <p:extLst>
      <p:ext uri="{BB962C8B-B14F-4D97-AF65-F5344CB8AC3E}">
        <p14:creationId xmlns:p14="http://schemas.microsoft.com/office/powerpoint/2010/main" val="317148424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CF2A94-7176-4454-B4F5-C89F9CDDAFF7}"/>
              </a:ext>
            </a:extLst>
          </p:cNvPr>
          <p:cNvSpPr>
            <a:spLocks noGrp="1"/>
          </p:cNvSpPr>
          <p:nvPr>
            <p:ph type="title"/>
          </p:nvPr>
        </p:nvSpPr>
        <p:spPr>
          <a:xfrm>
            <a:off x="2530763" y="609600"/>
            <a:ext cx="8072581" cy="969818"/>
          </a:xfrm>
        </p:spPr>
        <p:txBody>
          <a:bodyPr>
            <a:normAutofit/>
          </a:bodyPr>
          <a:lstStyle/>
          <a:p>
            <a:pPr algn="ctr"/>
            <a:r>
              <a:rPr lang="en-US" b="1" dirty="0"/>
              <a:t>Virginia Legislation Continued</a:t>
            </a:r>
          </a:p>
        </p:txBody>
      </p:sp>
      <p:sp>
        <p:nvSpPr>
          <p:cNvPr id="3" name="Content Placeholder 2">
            <a:extLst>
              <a:ext uri="{FF2B5EF4-FFF2-40B4-BE49-F238E27FC236}">
                <a16:creationId xmlns:a16="http://schemas.microsoft.com/office/drawing/2014/main" id="{639D2744-BCA7-468B-B388-7A09818873F2}"/>
              </a:ext>
            </a:extLst>
          </p:cNvPr>
          <p:cNvSpPr>
            <a:spLocks noGrp="1"/>
          </p:cNvSpPr>
          <p:nvPr>
            <p:ph idx="1"/>
          </p:nvPr>
        </p:nvSpPr>
        <p:spPr>
          <a:xfrm>
            <a:off x="2373744" y="1579418"/>
            <a:ext cx="8596668" cy="4668983"/>
          </a:xfrm>
        </p:spPr>
        <p:txBody>
          <a:bodyPr>
            <a:noAutofit/>
          </a:bodyPr>
          <a:lstStyle/>
          <a:p>
            <a:r>
              <a:rPr lang="en-US" b="1" dirty="0">
                <a:solidFill>
                  <a:schemeClr val="tx1"/>
                </a:solidFill>
              </a:rPr>
              <a:t>HB 819/SB 238 </a:t>
            </a:r>
            <a:r>
              <a:rPr lang="en-US" dirty="0">
                <a:solidFill>
                  <a:schemeClr val="tx1"/>
                </a:solidFill>
              </a:rPr>
              <a:t>– Requires coverage that includes outpatient prescription drug coverage to cover contraceptives as required under federal law, including over the counter, all without cost share if physician recommends.  At least one version of every contraceptive must be without cost share.   </a:t>
            </a:r>
          </a:p>
          <a:p>
            <a:r>
              <a:rPr lang="en-US" b="1" dirty="0"/>
              <a:t>HB 1132/ SB 257 </a:t>
            </a:r>
            <a:r>
              <a:rPr lang="en-US" dirty="0"/>
              <a:t>- Beginning in 2025, Dental Carriers must annually file with the BOI by 4/30/25 its actual loss ratio for the preceding calendar year on forms prescribed by the Commission. Receive this now for individual and small group dental.  Will request separately for large group business.  </a:t>
            </a:r>
          </a:p>
        </p:txBody>
      </p:sp>
    </p:spTree>
    <p:extLst>
      <p:ext uri="{BB962C8B-B14F-4D97-AF65-F5344CB8AC3E}">
        <p14:creationId xmlns:p14="http://schemas.microsoft.com/office/powerpoint/2010/main" val="21649949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52F842-C312-4FC3-85EA-CC290F890595}"/>
              </a:ext>
            </a:extLst>
          </p:cNvPr>
          <p:cNvSpPr>
            <a:spLocks noGrp="1"/>
          </p:cNvSpPr>
          <p:nvPr>
            <p:ph type="title"/>
          </p:nvPr>
        </p:nvSpPr>
        <p:spPr>
          <a:xfrm>
            <a:off x="1967344" y="211016"/>
            <a:ext cx="8527473" cy="750277"/>
          </a:xfrm>
        </p:spPr>
        <p:txBody>
          <a:bodyPr>
            <a:noAutofit/>
          </a:bodyPr>
          <a:lstStyle/>
          <a:p>
            <a:pPr algn="ctr"/>
            <a:r>
              <a:rPr lang="en-US" sz="3000" b="1" dirty="0"/>
              <a:t>Virginia Health Benefit Exchange Update</a:t>
            </a:r>
          </a:p>
        </p:txBody>
      </p:sp>
      <p:sp>
        <p:nvSpPr>
          <p:cNvPr id="3" name="Content Placeholder 2">
            <a:extLst>
              <a:ext uri="{FF2B5EF4-FFF2-40B4-BE49-F238E27FC236}">
                <a16:creationId xmlns:a16="http://schemas.microsoft.com/office/drawing/2014/main" id="{972837B4-44F0-46D8-8157-1C405DE7F8BF}"/>
              </a:ext>
            </a:extLst>
          </p:cNvPr>
          <p:cNvSpPr>
            <a:spLocks noGrp="1"/>
          </p:cNvSpPr>
          <p:nvPr>
            <p:ph idx="1"/>
          </p:nvPr>
        </p:nvSpPr>
        <p:spPr>
          <a:xfrm>
            <a:off x="1182255" y="729673"/>
            <a:ext cx="10909815" cy="2141049"/>
          </a:xfrm>
        </p:spPr>
        <p:txBody>
          <a:bodyPr>
            <a:normAutofit/>
          </a:bodyPr>
          <a:lstStyle/>
          <a:p>
            <a:r>
              <a:rPr lang="en-US" dirty="0"/>
              <a:t>Virginia successfully completed its transition to a State-based Exchange last fall.  Thank you to all the carriers that made the transition with us and contributed to a successful Open Enrollment! </a:t>
            </a:r>
          </a:p>
          <a:p>
            <a:r>
              <a:rPr lang="en-US" dirty="0"/>
              <a:t>Starting November 1, 2023, Virginia consumers began using Virginia’s Insurance Marketplace (</a:t>
            </a:r>
            <a:r>
              <a:rPr lang="en-US" dirty="0">
                <a:hlinkClick r:id="rId3"/>
              </a:rPr>
              <a:t>Marketplace.virginia.gov/</a:t>
            </a:r>
            <a:r>
              <a:rPr lang="en-US" dirty="0"/>
              <a:t>) to shop for and enroll in QHPs and QDPs and to access available financial assistance.  SHOP plans are also available at </a:t>
            </a:r>
            <a:r>
              <a:rPr lang="en-US" dirty="0">
                <a:hlinkClick r:id="rId4"/>
              </a:rPr>
              <a:t>SHOP for Small Business Employers</a:t>
            </a:r>
            <a:r>
              <a:rPr lang="en-US" dirty="0"/>
              <a:t>.  </a:t>
            </a:r>
          </a:p>
          <a:p>
            <a:endParaRPr lang="en-US" sz="8000" dirty="0"/>
          </a:p>
          <a:p>
            <a:pPr marL="457200" lvl="1" indent="0">
              <a:buNone/>
            </a:pPr>
            <a:endParaRPr kumimoji="0" lang="en-US" sz="7200" b="0" i="0" u="none" strike="noStrike" kern="0" cap="none" spc="0" normalizeH="0" baseline="0" noProof="0" dirty="0">
              <a:ln>
                <a:noFill/>
              </a:ln>
              <a:solidFill>
                <a:sysClr val="windowText" lastClr="000000"/>
              </a:solidFill>
              <a:effectLst/>
              <a:uLnTx/>
              <a:uFillTx/>
              <a:latin typeface="Times New Roman" panose="02020603050405020304" pitchFamily="18" charset="0"/>
              <a:cs typeface="Times New Roman" panose="02020603050405020304" pitchFamily="18" charset="0"/>
            </a:endParaRPr>
          </a:p>
          <a:p>
            <a:endParaRPr lang="en-US" sz="8000" dirty="0"/>
          </a:p>
          <a:p>
            <a:endParaRPr lang="en-US" sz="8000" dirty="0"/>
          </a:p>
          <a:p>
            <a:pPr marL="0" indent="0">
              <a:buNone/>
            </a:pPr>
            <a:endParaRPr lang="en-US" sz="3600" i="1" dirty="0"/>
          </a:p>
        </p:txBody>
      </p:sp>
      <p:pic>
        <p:nvPicPr>
          <p:cNvPr id="5" name="Picture 4">
            <a:extLst>
              <a:ext uri="{FF2B5EF4-FFF2-40B4-BE49-F238E27FC236}">
                <a16:creationId xmlns:a16="http://schemas.microsoft.com/office/drawing/2014/main" id="{8A18D196-AB47-6FE9-C64E-AAE8394F3087}"/>
              </a:ext>
            </a:extLst>
          </p:cNvPr>
          <p:cNvPicPr>
            <a:picLocks noChangeAspect="1"/>
          </p:cNvPicPr>
          <p:nvPr/>
        </p:nvPicPr>
        <p:blipFill>
          <a:blip r:embed="rId5"/>
          <a:stretch>
            <a:fillRect/>
          </a:stretch>
        </p:blipFill>
        <p:spPr>
          <a:xfrm>
            <a:off x="6576291" y="2870722"/>
            <a:ext cx="5515779" cy="3987278"/>
          </a:xfrm>
          <a:prstGeom prst="rect">
            <a:avLst/>
          </a:prstGeom>
        </p:spPr>
      </p:pic>
      <p:pic>
        <p:nvPicPr>
          <p:cNvPr id="7" name="Picture 6">
            <a:extLst>
              <a:ext uri="{FF2B5EF4-FFF2-40B4-BE49-F238E27FC236}">
                <a16:creationId xmlns:a16="http://schemas.microsoft.com/office/drawing/2014/main" id="{27EEB198-D342-BDF1-E47B-8BFBECFA2953}"/>
              </a:ext>
            </a:extLst>
          </p:cNvPr>
          <p:cNvPicPr>
            <a:picLocks noChangeAspect="1"/>
          </p:cNvPicPr>
          <p:nvPr/>
        </p:nvPicPr>
        <p:blipFill>
          <a:blip r:embed="rId6"/>
          <a:stretch>
            <a:fillRect/>
          </a:stretch>
        </p:blipFill>
        <p:spPr>
          <a:xfrm>
            <a:off x="581890" y="2916211"/>
            <a:ext cx="5643419" cy="3941789"/>
          </a:xfrm>
          <a:prstGeom prst="rect">
            <a:avLst/>
          </a:prstGeom>
        </p:spPr>
      </p:pic>
    </p:spTree>
    <p:extLst>
      <p:ext uri="{BB962C8B-B14F-4D97-AF65-F5344CB8AC3E}">
        <p14:creationId xmlns:p14="http://schemas.microsoft.com/office/powerpoint/2010/main" val="401787640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52F842-C312-4FC3-85EA-CC290F890595}"/>
              </a:ext>
            </a:extLst>
          </p:cNvPr>
          <p:cNvSpPr>
            <a:spLocks noGrp="1"/>
          </p:cNvSpPr>
          <p:nvPr>
            <p:ph type="title"/>
          </p:nvPr>
        </p:nvSpPr>
        <p:spPr>
          <a:xfrm>
            <a:off x="1597889" y="211016"/>
            <a:ext cx="9347201" cy="750277"/>
          </a:xfrm>
        </p:spPr>
        <p:txBody>
          <a:bodyPr>
            <a:normAutofit/>
          </a:bodyPr>
          <a:lstStyle/>
          <a:p>
            <a:pPr algn="ctr"/>
            <a:r>
              <a:rPr lang="en-US" b="1" dirty="0"/>
              <a:t>Virginia Health Benefit Exchange Update</a:t>
            </a:r>
          </a:p>
        </p:txBody>
      </p:sp>
      <p:sp>
        <p:nvSpPr>
          <p:cNvPr id="3" name="Content Placeholder 2">
            <a:extLst>
              <a:ext uri="{FF2B5EF4-FFF2-40B4-BE49-F238E27FC236}">
                <a16:creationId xmlns:a16="http://schemas.microsoft.com/office/drawing/2014/main" id="{972837B4-44F0-46D8-8157-1C405DE7F8BF}"/>
              </a:ext>
            </a:extLst>
          </p:cNvPr>
          <p:cNvSpPr>
            <a:spLocks noGrp="1"/>
          </p:cNvSpPr>
          <p:nvPr>
            <p:ph idx="1"/>
          </p:nvPr>
        </p:nvSpPr>
        <p:spPr>
          <a:xfrm>
            <a:off x="1597890" y="961293"/>
            <a:ext cx="9916775" cy="5193436"/>
          </a:xfrm>
        </p:spPr>
        <p:txBody>
          <a:bodyPr>
            <a:normAutofit fontScale="25000" lnSpcReduction="20000"/>
          </a:bodyPr>
          <a:lstStyle/>
          <a:p>
            <a:r>
              <a:rPr lang="en-US" sz="7200" kern="0" dirty="0">
                <a:solidFill>
                  <a:sysClr val="windowText" lastClr="000000"/>
                </a:solidFill>
                <a:cs typeface="Times New Roman" panose="02020603050405020304" pitchFamily="18" charset="0"/>
              </a:rPr>
              <a:t>Interested in applying to offer new QHP or QDP coverage through the Exchange for Plan Year 2025?  Email </a:t>
            </a:r>
            <a:r>
              <a:rPr lang="en-US" sz="7200" kern="0" dirty="0">
                <a:solidFill>
                  <a:sysClr val="windowText" lastClr="000000"/>
                </a:solidFill>
                <a:cs typeface="Times New Roman" panose="02020603050405020304" pitchFamily="18" charset="0"/>
                <a:hlinkClick r:id="rId2"/>
              </a:rPr>
              <a:t>ExchangeCarriers@scc.virginia.gov</a:t>
            </a:r>
            <a:r>
              <a:rPr lang="en-US" sz="7200" kern="0" dirty="0">
                <a:solidFill>
                  <a:sysClr val="windowText" lastClr="000000"/>
                </a:solidFill>
                <a:cs typeface="Times New Roman" panose="02020603050405020304" pitchFamily="18" charset="0"/>
              </a:rPr>
              <a:t> by April 1 to request an initial meeting regarding Exchange onboarding activities. </a:t>
            </a:r>
            <a:endParaRPr kumimoji="0" lang="en-US" sz="7200" b="0" i="0" u="none" strike="noStrike" kern="0" cap="none" spc="0" normalizeH="0" baseline="0" noProof="0" dirty="0">
              <a:ln>
                <a:noFill/>
              </a:ln>
              <a:solidFill>
                <a:sysClr val="windowText" lastClr="000000"/>
              </a:solidFill>
              <a:effectLst/>
              <a:uLnTx/>
              <a:uFillTx/>
              <a:cs typeface="Times New Roman" panose="02020603050405020304" pitchFamily="18" charset="0"/>
            </a:endParaRPr>
          </a:p>
          <a:p>
            <a:r>
              <a:rPr kumimoji="0" lang="en-US" sz="7200" b="0" i="0" u="none" strike="noStrike" kern="0" cap="none" spc="0" normalizeH="0" baseline="0" noProof="0" dirty="0">
                <a:ln>
                  <a:noFill/>
                </a:ln>
                <a:solidFill>
                  <a:sysClr val="windowText" lastClr="000000"/>
                </a:solidFill>
                <a:effectLst/>
                <a:uLnTx/>
                <a:uFillTx/>
                <a:cs typeface="Times New Roman" panose="02020603050405020304" pitchFamily="18" charset="0"/>
              </a:rPr>
              <a:t>Currently, </a:t>
            </a:r>
            <a:r>
              <a:rPr lang="en-US" sz="7200" kern="0" dirty="0">
                <a:solidFill>
                  <a:sysClr val="windowText" lastClr="000000"/>
                </a:solidFill>
                <a:cs typeface="Times New Roman" panose="02020603050405020304" pitchFamily="18" charset="0"/>
              </a:rPr>
              <a:t>Exchange carriers are participating in bi-monthly calls </a:t>
            </a:r>
            <a:r>
              <a:rPr kumimoji="0" lang="en-US" sz="7200" b="0" i="0" u="none" strike="noStrike" kern="0" cap="none" spc="0" normalizeH="0" baseline="0" noProof="0" dirty="0">
                <a:ln>
                  <a:noFill/>
                </a:ln>
                <a:solidFill>
                  <a:sysClr val="windowText" lastClr="000000"/>
                </a:solidFill>
                <a:effectLst/>
                <a:uLnTx/>
                <a:uFillTx/>
                <a:cs typeface="Times New Roman" panose="02020603050405020304" pitchFamily="18" charset="0"/>
              </a:rPr>
              <a:t>to discuss operational updates and concerns.  </a:t>
            </a:r>
            <a:r>
              <a:rPr lang="en-US" sz="7200" kern="0" dirty="0">
                <a:solidFill>
                  <a:sysClr val="windowText" lastClr="000000"/>
                </a:solidFill>
                <a:cs typeface="Times New Roman" panose="02020603050405020304" pitchFamily="18" charset="0"/>
              </a:rPr>
              <a:t>Carriers also participate in weekly or ad hoc calls related to open tickets. They also </a:t>
            </a:r>
            <a:r>
              <a:rPr kumimoji="0" lang="en-US" sz="7200" b="0" i="0" u="none" strike="noStrike" kern="0" cap="none" spc="0" normalizeH="0" baseline="0" noProof="0" dirty="0">
                <a:ln>
                  <a:noFill/>
                </a:ln>
                <a:solidFill>
                  <a:sysClr val="windowText" lastClr="000000"/>
                </a:solidFill>
                <a:effectLst/>
                <a:uLnTx/>
                <a:uFillTx/>
                <a:cs typeface="Times New Roman" panose="02020603050405020304" pitchFamily="18" charset="0"/>
              </a:rPr>
              <a:t>communicate policy questions and submit content for the carrier town halls at </a:t>
            </a:r>
            <a:r>
              <a:rPr kumimoji="0" lang="en-US" sz="7200" b="0" i="0" u="none" strike="noStrike" kern="0" cap="none" spc="0" normalizeH="0" baseline="0" noProof="0" dirty="0">
                <a:ln>
                  <a:noFill/>
                </a:ln>
                <a:solidFill>
                  <a:sysClr val="windowText" lastClr="000000"/>
                </a:solidFill>
                <a:effectLst/>
                <a:uLnTx/>
                <a:uFillTx/>
                <a:cs typeface="Times New Roman" panose="02020603050405020304" pitchFamily="18" charset="0"/>
                <a:hlinkClick r:id="rId2"/>
              </a:rPr>
              <a:t>ExchangeCarriers@scc.virginia.gov</a:t>
            </a:r>
            <a:r>
              <a:rPr lang="en-US" sz="7200" kern="0" dirty="0">
                <a:solidFill>
                  <a:sysClr val="windowText" lastClr="000000"/>
                </a:solidFill>
                <a:cs typeface="Times New Roman" panose="02020603050405020304" pitchFamily="18" charset="0"/>
              </a:rPr>
              <a:t>.  </a:t>
            </a:r>
            <a:r>
              <a:rPr kumimoji="0" lang="en-US" sz="7200" b="0" i="0" u="none" strike="noStrike" kern="0" cap="none" spc="0" normalizeH="0" baseline="0" noProof="0" dirty="0">
                <a:ln>
                  <a:noFill/>
                </a:ln>
                <a:solidFill>
                  <a:sysClr val="windowText" lastClr="000000"/>
                </a:solidFill>
                <a:effectLst/>
                <a:uLnTx/>
                <a:uFillTx/>
                <a:cs typeface="Times New Roman" panose="02020603050405020304" pitchFamily="18" charset="0"/>
              </a:rPr>
              <a:t>We welcome your questions and suggestions!  </a:t>
            </a:r>
          </a:p>
          <a:p>
            <a:r>
              <a:rPr kumimoji="0" lang="en-US" sz="7200" b="0" i="0" u="none" strike="noStrike" kern="0" cap="none" spc="0" normalizeH="0" baseline="0" noProof="0" dirty="0">
                <a:ln>
                  <a:noFill/>
                </a:ln>
                <a:solidFill>
                  <a:sysClr val="windowText" lastClr="000000"/>
                </a:solidFill>
                <a:effectLst/>
                <a:uLnTx/>
                <a:uFillTx/>
                <a:cs typeface="Times New Roman" panose="02020603050405020304" pitchFamily="18" charset="0"/>
                <a:hlinkClick r:id="rId3"/>
              </a:rPr>
              <a:t>Marketplace.virginia.gov/carriers</a:t>
            </a:r>
            <a:r>
              <a:rPr kumimoji="0" lang="en-US" sz="7200" b="0" i="0" u="none" strike="noStrike" kern="0" cap="none" spc="0" normalizeH="0" baseline="0" noProof="0" dirty="0">
                <a:ln>
                  <a:noFill/>
                </a:ln>
                <a:solidFill>
                  <a:sysClr val="windowText" lastClr="000000"/>
                </a:solidFill>
                <a:effectLst/>
                <a:uLnTx/>
                <a:uFillTx/>
                <a:cs typeface="Times New Roman" panose="02020603050405020304" pitchFamily="18" charset="0"/>
              </a:rPr>
              <a:t> is the Exchange’s page dedicated to content for our carriers.  There you will find links to the Carrier FAQs, Town Hall Meeting presentations, User Fee information, and Partner Resources.   </a:t>
            </a:r>
          </a:p>
          <a:p>
            <a:r>
              <a:rPr kumimoji="0" lang="en-US" sz="7200" b="0" i="0" u="none" strike="noStrike" kern="0" cap="none" spc="-25" normalizeH="0" baseline="0" noProof="0" dirty="0">
                <a:ln>
                  <a:noFill/>
                </a:ln>
                <a:solidFill>
                  <a:sysClr val="windowText" lastClr="000000"/>
                </a:solidFill>
                <a:effectLst/>
                <a:uLnTx/>
                <a:uFillTx/>
                <a:cs typeface="Times New Roman" panose="02020603050405020304" pitchFamily="18" charset="0"/>
              </a:rPr>
              <a:t>Virginia’s</a:t>
            </a:r>
            <a:r>
              <a:rPr kumimoji="0" lang="en-US" sz="7200" b="0" i="0" u="none" strike="noStrike" kern="0" cap="none" spc="-15" normalizeH="0" baseline="0" noProof="0" dirty="0">
                <a:ln>
                  <a:noFill/>
                </a:ln>
                <a:solidFill>
                  <a:sysClr val="windowText" lastClr="000000"/>
                </a:solidFill>
                <a:effectLst/>
                <a:uLnTx/>
                <a:uFillTx/>
                <a:cs typeface="Times New Roman" panose="02020603050405020304" pitchFamily="18" charset="0"/>
              </a:rPr>
              <a:t> </a:t>
            </a:r>
            <a:r>
              <a:rPr kumimoji="0" lang="en-US" sz="7200" b="0" i="0" u="none" strike="noStrike" kern="0" cap="none" spc="0" normalizeH="0" baseline="0" noProof="0" dirty="0">
                <a:ln>
                  <a:noFill/>
                </a:ln>
                <a:solidFill>
                  <a:sysClr val="windowText" lastClr="000000"/>
                </a:solidFill>
                <a:effectLst/>
                <a:uLnTx/>
                <a:uFillTx/>
                <a:cs typeface="Times New Roman" panose="02020603050405020304" pitchFamily="18" charset="0"/>
              </a:rPr>
              <a:t>Consumer Assistance Center is </a:t>
            </a:r>
            <a:r>
              <a:rPr kumimoji="0" lang="en-US" sz="7200" b="0" i="0" u="none" strike="noStrike" kern="0" cap="none" spc="-10" normalizeH="0" baseline="0" noProof="0" dirty="0">
                <a:ln>
                  <a:noFill/>
                </a:ln>
                <a:solidFill>
                  <a:sysClr val="windowText" lastClr="000000"/>
                </a:solidFill>
                <a:effectLst/>
                <a:uLnTx/>
                <a:uFillTx/>
                <a:cs typeface="Times New Roman" panose="02020603050405020304" pitchFamily="18" charset="0"/>
              </a:rPr>
              <a:t>staffed by CSRs dedicated to Virginia consumers and stakeholders.  Consumers wishing to speak with a CSR for assistance enrolling in a health plan, updating their </a:t>
            </a:r>
            <a:r>
              <a:rPr lang="en-US" sz="7200" kern="0" spc="-10" dirty="0">
                <a:solidFill>
                  <a:sysClr val="windowText" lastClr="000000"/>
                </a:solidFill>
                <a:cs typeface="Times New Roman" panose="02020603050405020304" pitchFamily="18" charset="0"/>
              </a:rPr>
              <a:t>account, or with questions call </a:t>
            </a:r>
            <a:r>
              <a:rPr lang="en-US" sz="7200" i="0" dirty="0">
                <a:solidFill>
                  <a:srgbClr val="070707"/>
                </a:solidFill>
                <a:effectLst/>
                <a:cs typeface="Times New Roman" panose="02020603050405020304" pitchFamily="18" charset="0"/>
              </a:rPr>
              <a:t>888-687-1501 (TTY): 711</a:t>
            </a:r>
          </a:p>
          <a:p>
            <a:r>
              <a:rPr lang="en-US" sz="7200" kern="0" dirty="0">
                <a:solidFill>
                  <a:srgbClr val="070707"/>
                </a:solidFill>
                <a:cs typeface="Times New Roman" panose="02020603050405020304" pitchFamily="18" charset="0"/>
              </a:rPr>
              <a:t>Standardized </a:t>
            </a:r>
            <a:r>
              <a:rPr lang="en-US" sz="7200" i="0" kern="0" dirty="0">
                <a:solidFill>
                  <a:srgbClr val="070707"/>
                </a:solidFill>
                <a:effectLst/>
                <a:cs typeface="Times New Roman" panose="02020603050405020304" pitchFamily="18" charset="0"/>
              </a:rPr>
              <a:t>Plans for PY 2025.  Virginia will continue PY 2024 standardized plan requirement for PY 2025, maintaining the limit of four non-standardized plan options per product network type and metal level in any service area.  </a:t>
            </a:r>
            <a:r>
              <a:rPr lang="en-US" sz="7200" kern="0" dirty="0">
                <a:solidFill>
                  <a:srgbClr val="070707"/>
                </a:solidFill>
                <a:cs typeface="Times New Roman" panose="02020603050405020304" pitchFamily="18" charset="0"/>
              </a:rPr>
              <a:t>The Exchange will be reaching out to carrier designated representatives for discussion regarding Plan Year 2026. </a:t>
            </a:r>
            <a:endParaRPr kumimoji="0" lang="en-US" sz="7200" i="0" u="none" strike="noStrike" kern="0" cap="none" spc="0" normalizeH="0" baseline="0" noProof="0" dirty="0">
              <a:ln>
                <a:noFill/>
              </a:ln>
              <a:solidFill>
                <a:sysClr val="windowText" lastClr="000000"/>
              </a:solidFill>
              <a:effectLst/>
              <a:uLnTx/>
              <a:uFillTx/>
              <a:cs typeface="Times New Roman" panose="02020603050405020304" pitchFamily="18" charset="0"/>
            </a:endParaRPr>
          </a:p>
          <a:p>
            <a:r>
              <a:rPr lang="en-US" sz="7200" kern="0" dirty="0">
                <a:solidFill>
                  <a:sysClr val="windowText" lastClr="000000"/>
                </a:solidFill>
                <a:cs typeface="Times New Roman" panose="02020603050405020304" pitchFamily="18" charset="0"/>
              </a:rPr>
              <a:t>The Exchange will provide policy guidance to Exchange carriers following the finalization of 2025 Notice of Benefit and Payment Parameters. </a:t>
            </a:r>
            <a:endParaRPr lang="en-US" sz="7200" dirty="0"/>
          </a:p>
          <a:p>
            <a:pPr marL="0" indent="0">
              <a:buNone/>
            </a:pPr>
            <a:endParaRPr lang="en-US" sz="8000" dirty="0"/>
          </a:p>
          <a:p>
            <a:pPr marL="0" indent="0">
              <a:buNone/>
            </a:pPr>
            <a:endParaRPr lang="en-US" sz="3600" i="1" dirty="0"/>
          </a:p>
        </p:txBody>
      </p:sp>
    </p:spTree>
    <p:extLst>
      <p:ext uri="{BB962C8B-B14F-4D97-AF65-F5344CB8AC3E}">
        <p14:creationId xmlns:p14="http://schemas.microsoft.com/office/powerpoint/2010/main" val="51695822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52F842-C312-4FC3-85EA-CC290F890595}"/>
              </a:ext>
            </a:extLst>
          </p:cNvPr>
          <p:cNvSpPr>
            <a:spLocks noGrp="1"/>
          </p:cNvSpPr>
          <p:nvPr>
            <p:ph type="title"/>
          </p:nvPr>
        </p:nvSpPr>
        <p:spPr>
          <a:xfrm>
            <a:off x="2189019" y="211016"/>
            <a:ext cx="7749308" cy="1019542"/>
          </a:xfrm>
        </p:spPr>
        <p:txBody>
          <a:bodyPr>
            <a:normAutofit fontScale="90000"/>
          </a:bodyPr>
          <a:lstStyle/>
          <a:p>
            <a:pPr algn="ctr"/>
            <a:r>
              <a:rPr lang="en-US" b="1" dirty="0"/>
              <a:t>Virginia Health Benefit Exchange </a:t>
            </a:r>
            <a:br>
              <a:rPr lang="en-US" b="1" dirty="0"/>
            </a:br>
            <a:r>
              <a:rPr lang="en-US" b="1" dirty="0"/>
              <a:t>Contacts                </a:t>
            </a:r>
          </a:p>
        </p:txBody>
      </p:sp>
      <p:sp>
        <p:nvSpPr>
          <p:cNvPr id="3" name="Content Placeholder 2">
            <a:extLst>
              <a:ext uri="{FF2B5EF4-FFF2-40B4-BE49-F238E27FC236}">
                <a16:creationId xmlns:a16="http://schemas.microsoft.com/office/drawing/2014/main" id="{972837B4-44F0-46D8-8157-1C405DE7F8BF}"/>
              </a:ext>
            </a:extLst>
          </p:cNvPr>
          <p:cNvSpPr>
            <a:spLocks noGrp="1"/>
          </p:cNvSpPr>
          <p:nvPr>
            <p:ph idx="1"/>
          </p:nvPr>
        </p:nvSpPr>
        <p:spPr>
          <a:xfrm>
            <a:off x="1801090" y="1230558"/>
            <a:ext cx="8442037" cy="5074448"/>
          </a:xfrm>
        </p:spPr>
        <p:txBody>
          <a:bodyPr>
            <a:normAutofit fontScale="92500" lnSpcReduction="10000"/>
          </a:bodyPr>
          <a:lstStyle/>
          <a:p>
            <a:pPr marL="264160" marR="255904" lvl="0" indent="0" defTabSz="914400" rtl="0" eaLnBrk="1" fontAlgn="auto" latinLnBrk="0" hangingPunct="1">
              <a:lnSpc>
                <a:spcPct val="114999"/>
              </a:lnSpc>
              <a:spcBef>
                <a:spcPts val="0"/>
              </a:spcBef>
              <a:spcAft>
                <a:spcPts val="0"/>
              </a:spcAft>
              <a:buClrTx/>
              <a:buSzTx/>
              <a:buFontTx/>
              <a:buNone/>
              <a:tabLst/>
              <a:defRPr/>
            </a:pPr>
            <a:endParaRPr kumimoji="0" lang="en-US" sz="2400" i="0" u="none" strike="noStrike" kern="1200" cap="none" spc="0" normalizeH="0" baseline="0" noProof="0" dirty="0">
              <a:ln>
                <a:noFill/>
              </a:ln>
              <a:solidFill>
                <a:prstClr val="black"/>
              </a:solidFill>
              <a:effectLst/>
              <a:uLnTx/>
              <a:uFillTx/>
              <a:latin typeface="Times New Roman"/>
              <a:ea typeface="+mn-ea"/>
              <a:cs typeface="Times New Roman"/>
            </a:endParaRPr>
          </a:p>
          <a:p>
            <a:pPr marL="354965" marR="5080" defTabSz="914400">
              <a:lnSpc>
                <a:spcPct val="114999"/>
              </a:lnSpc>
              <a:spcBef>
                <a:spcPts val="0"/>
              </a:spcBef>
              <a:buSzTx/>
              <a:defRPr/>
            </a:pPr>
            <a:r>
              <a:rPr lang="en-US" sz="2000" dirty="0">
                <a:solidFill>
                  <a:prstClr val="black"/>
                </a:solidFill>
                <a:cs typeface="Times New Roman"/>
              </a:rPr>
              <a:t>Keven</a:t>
            </a:r>
            <a:r>
              <a:rPr lang="en-US" sz="2000" spc="-75" dirty="0">
                <a:solidFill>
                  <a:prstClr val="black"/>
                </a:solidFill>
                <a:cs typeface="Times New Roman"/>
              </a:rPr>
              <a:t> </a:t>
            </a:r>
            <a:r>
              <a:rPr lang="en-US" sz="2000" dirty="0">
                <a:solidFill>
                  <a:prstClr val="black"/>
                </a:solidFill>
                <a:cs typeface="Times New Roman"/>
              </a:rPr>
              <a:t>Patchett,</a:t>
            </a:r>
            <a:r>
              <a:rPr lang="en-US" sz="2000" spc="-70" dirty="0">
                <a:solidFill>
                  <a:prstClr val="black"/>
                </a:solidFill>
                <a:cs typeface="Times New Roman"/>
              </a:rPr>
              <a:t> Exchange </a:t>
            </a:r>
            <a:r>
              <a:rPr lang="en-US" sz="2000" spc="-10" dirty="0">
                <a:solidFill>
                  <a:prstClr val="black"/>
                </a:solidFill>
                <a:cs typeface="Times New Roman"/>
              </a:rPr>
              <a:t>Director</a:t>
            </a:r>
          </a:p>
          <a:p>
            <a:pPr marL="12065" marR="5080" indent="0" defTabSz="914400">
              <a:lnSpc>
                <a:spcPct val="114999"/>
              </a:lnSpc>
              <a:spcBef>
                <a:spcPts val="0"/>
              </a:spcBef>
              <a:buClrTx/>
              <a:buSzTx/>
              <a:buNone/>
              <a:defRPr/>
            </a:pPr>
            <a:endParaRPr lang="en-US" sz="2000" spc="-45" dirty="0">
              <a:solidFill>
                <a:prstClr val="black"/>
              </a:solidFill>
              <a:cs typeface="Times New Roman"/>
            </a:endParaRPr>
          </a:p>
          <a:p>
            <a:pPr marL="354965" marR="5080" defTabSz="914400">
              <a:lnSpc>
                <a:spcPct val="114999"/>
              </a:lnSpc>
              <a:spcBef>
                <a:spcPts val="0"/>
              </a:spcBef>
              <a:buSzTx/>
              <a:defRPr/>
            </a:pPr>
            <a:r>
              <a:rPr lang="en-US" sz="2000" spc="-45" dirty="0">
                <a:solidFill>
                  <a:prstClr val="black"/>
                </a:solidFill>
                <a:cs typeface="Times New Roman"/>
              </a:rPr>
              <a:t>Toni</a:t>
            </a:r>
            <a:r>
              <a:rPr lang="en-US" sz="2000" spc="-60" dirty="0">
                <a:solidFill>
                  <a:prstClr val="black"/>
                </a:solidFill>
                <a:cs typeface="Times New Roman"/>
              </a:rPr>
              <a:t> H. </a:t>
            </a:r>
            <a:r>
              <a:rPr lang="en-US" sz="2000" dirty="0">
                <a:solidFill>
                  <a:prstClr val="black"/>
                </a:solidFill>
                <a:cs typeface="Times New Roman"/>
              </a:rPr>
              <a:t>Janoski,</a:t>
            </a:r>
            <a:r>
              <a:rPr lang="en-US" sz="2000" spc="-60" dirty="0">
                <a:solidFill>
                  <a:prstClr val="black"/>
                </a:solidFill>
                <a:cs typeface="Times New Roman"/>
              </a:rPr>
              <a:t> </a:t>
            </a:r>
            <a:r>
              <a:rPr lang="en-US" sz="2000" dirty="0">
                <a:solidFill>
                  <a:prstClr val="black"/>
                </a:solidFill>
                <a:cs typeface="Times New Roman"/>
              </a:rPr>
              <a:t>Deputy</a:t>
            </a:r>
            <a:r>
              <a:rPr lang="en-US" sz="2000" spc="-45" dirty="0">
                <a:solidFill>
                  <a:prstClr val="black"/>
                </a:solidFill>
                <a:cs typeface="Times New Roman"/>
              </a:rPr>
              <a:t> </a:t>
            </a:r>
            <a:r>
              <a:rPr lang="en-US" sz="2000" spc="-10" dirty="0">
                <a:solidFill>
                  <a:prstClr val="black"/>
                </a:solidFill>
                <a:cs typeface="Times New Roman"/>
              </a:rPr>
              <a:t>Director,</a:t>
            </a:r>
            <a:r>
              <a:rPr lang="en-US" sz="2000" spc="-55" dirty="0">
                <a:solidFill>
                  <a:prstClr val="black"/>
                </a:solidFill>
                <a:cs typeface="Times New Roman"/>
              </a:rPr>
              <a:t> </a:t>
            </a:r>
            <a:r>
              <a:rPr lang="en-US" sz="2000" dirty="0">
                <a:solidFill>
                  <a:prstClr val="black"/>
                </a:solidFill>
                <a:cs typeface="Times New Roman"/>
              </a:rPr>
              <a:t>Finance and Compliance</a:t>
            </a:r>
            <a:endParaRPr lang="en-US" sz="2000" spc="-10" dirty="0">
              <a:solidFill>
                <a:prstClr val="black"/>
              </a:solidFill>
              <a:cs typeface="Times New Roman"/>
            </a:endParaRPr>
          </a:p>
          <a:p>
            <a:pPr marL="12065" marR="5080" lvl="0" indent="0" defTabSz="914400" rtl="0" eaLnBrk="1" fontAlgn="auto" latinLnBrk="0" hangingPunct="1">
              <a:lnSpc>
                <a:spcPct val="114999"/>
              </a:lnSpc>
              <a:spcBef>
                <a:spcPts val="0"/>
              </a:spcBef>
              <a:spcAft>
                <a:spcPts val="0"/>
              </a:spcAft>
              <a:buClrTx/>
              <a:buSzTx/>
              <a:buFontTx/>
              <a:buNone/>
              <a:tabLst/>
              <a:defRPr/>
            </a:pPr>
            <a:endParaRPr kumimoji="0" lang="en-US" sz="2000" i="0" u="none" strike="noStrike" kern="1200" cap="none" spc="0" normalizeH="0" baseline="0" noProof="0" dirty="0">
              <a:ln>
                <a:noFill/>
              </a:ln>
              <a:solidFill>
                <a:prstClr val="black"/>
              </a:solidFill>
              <a:effectLst/>
              <a:uLnTx/>
              <a:uFillTx/>
              <a:cs typeface="Times New Roman"/>
            </a:endParaRPr>
          </a:p>
          <a:p>
            <a:pPr marL="354965" marR="5080" defTabSz="914400">
              <a:lnSpc>
                <a:spcPct val="114999"/>
              </a:lnSpc>
              <a:spcBef>
                <a:spcPts val="0"/>
              </a:spcBef>
              <a:buSzTx/>
              <a:defRPr/>
            </a:pPr>
            <a:r>
              <a:rPr kumimoji="0" lang="en-US" sz="2000" i="0" u="none" strike="noStrike" kern="1200" cap="none" spc="0" normalizeH="0" baseline="0" noProof="0" dirty="0">
                <a:ln>
                  <a:noFill/>
                </a:ln>
                <a:solidFill>
                  <a:prstClr val="black"/>
                </a:solidFill>
                <a:effectLst/>
                <a:uLnTx/>
                <a:uFillTx/>
                <a:cs typeface="Times New Roman"/>
              </a:rPr>
              <a:t>Susan McCleary,</a:t>
            </a:r>
            <a:r>
              <a:rPr kumimoji="0" lang="en-US" sz="2000" i="0" u="none" strike="noStrike" kern="1200" cap="none" spc="-50" normalizeH="0" baseline="0" noProof="0" dirty="0">
                <a:ln>
                  <a:noFill/>
                </a:ln>
                <a:solidFill>
                  <a:prstClr val="black"/>
                </a:solidFill>
                <a:effectLst/>
                <a:uLnTx/>
                <a:uFillTx/>
                <a:cs typeface="Times New Roman"/>
              </a:rPr>
              <a:t> </a:t>
            </a:r>
            <a:r>
              <a:rPr kumimoji="0" lang="en-US" sz="2000" i="0" u="none" strike="noStrike" kern="1200" cap="none" spc="0" normalizeH="0" baseline="0" noProof="0" dirty="0">
                <a:ln>
                  <a:noFill/>
                </a:ln>
                <a:solidFill>
                  <a:prstClr val="black"/>
                </a:solidFill>
                <a:effectLst/>
                <a:uLnTx/>
                <a:uFillTx/>
                <a:cs typeface="Times New Roman"/>
              </a:rPr>
              <a:t>Deputy Director, Exchange Operations</a:t>
            </a:r>
          </a:p>
          <a:p>
            <a:pPr marL="12065" marR="5080" lvl="0" indent="0" defTabSz="914400" rtl="0" eaLnBrk="1" fontAlgn="auto" latinLnBrk="0" hangingPunct="1">
              <a:lnSpc>
                <a:spcPct val="114999"/>
              </a:lnSpc>
              <a:spcBef>
                <a:spcPts val="0"/>
              </a:spcBef>
              <a:spcAft>
                <a:spcPts val="0"/>
              </a:spcAft>
              <a:buClrTx/>
              <a:buSzTx/>
              <a:buFontTx/>
              <a:buNone/>
              <a:tabLst/>
              <a:defRPr/>
            </a:pPr>
            <a:endParaRPr kumimoji="0" lang="en-US" sz="2000" i="0" u="none" strike="noStrike" kern="1200" cap="none" spc="0" normalizeH="0" baseline="0" noProof="0" dirty="0">
              <a:ln>
                <a:noFill/>
              </a:ln>
              <a:solidFill>
                <a:prstClr val="black"/>
              </a:solidFill>
              <a:effectLst/>
              <a:uLnTx/>
              <a:uFillTx/>
              <a:cs typeface="Times New Roman"/>
            </a:endParaRPr>
          </a:p>
          <a:p>
            <a:pPr marL="354965" marR="5080" defTabSz="914400">
              <a:lnSpc>
                <a:spcPct val="114999"/>
              </a:lnSpc>
              <a:spcBef>
                <a:spcPts val="0"/>
              </a:spcBef>
              <a:buSzTx/>
              <a:defRPr/>
            </a:pPr>
            <a:r>
              <a:rPr kumimoji="0" lang="en-US" sz="2000" i="0" u="none" strike="noStrike" kern="1200" cap="none" spc="0" normalizeH="0" baseline="0" noProof="0" dirty="0">
                <a:ln>
                  <a:noFill/>
                </a:ln>
                <a:solidFill>
                  <a:prstClr val="black"/>
                </a:solidFill>
                <a:effectLst/>
                <a:uLnTx/>
                <a:uFillTx/>
                <a:cs typeface="Times New Roman"/>
              </a:rPr>
              <a:t>Holly</a:t>
            </a:r>
            <a:r>
              <a:rPr kumimoji="0" lang="en-US" sz="2000" i="0" u="none" strike="noStrike" kern="1200" cap="none" spc="-65" normalizeH="0" baseline="0" noProof="0" dirty="0">
                <a:ln>
                  <a:noFill/>
                </a:ln>
                <a:solidFill>
                  <a:prstClr val="black"/>
                </a:solidFill>
                <a:effectLst/>
                <a:uLnTx/>
                <a:uFillTx/>
                <a:cs typeface="Times New Roman"/>
              </a:rPr>
              <a:t> </a:t>
            </a:r>
            <a:r>
              <a:rPr kumimoji="0" lang="en-US" sz="2000" i="0" u="none" strike="noStrike" kern="1200" cap="none" spc="0" normalizeH="0" baseline="0" noProof="0" dirty="0">
                <a:ln>
                  <a:noFill/>
                </a:ln>
                <a:solidFill>
                  <a:prstClr val="black"/>
                </a:solidFill>
                <a:effectLst/>
                <a:uLnTx/>
                <a:uFillTx/>
                <a:cs typeface="Times New Roman"/>
              </a:rPr>
              <a:t>Mortlock,</a:t>
            </a:r>
            <a:r>
              <a:rPr kumimoji="0" lang="en-US" sz="2000" i="0" u="none" strike="noStrike" kern="1200" cap="none" spc="-45" normalizeH="0" baseline="0" noProof="0" dirty="0">
                <a:ln>
                  <a:noFill/>
                </a:ln>
                <a:solidFill>
                  <a:prstClr val="black"/>
                </a:solidFill>
                <a:effectLst/>
                <a:uLnTx/>
                <a:uFillTx/>
                <a:cs typeface="Times New Roman"/>
              </a:rPr>
              <a:t> Deputy Director,</a:t>
            </a:r>
            <a:r>
              <a:rPr kumimoji="0" lang="en-US" sz="2000" i="0" u="none" strike="noStrike" kern="1200" cap="none" spc="-40" normalizeH="0" baseline="0" noProof="0" dirty="0">
                <a:ln>
                  <a:noFill/>
                </a:ln>
                <a:solidFill>
                  <a:prstClr val="black"/>
                </a:solidFill>
                <a:effectLst/>
                <a:uLnTx/>
                <a:uFillTx/>
                <a:cs typeface="Times New Roman"/>
              </a:rPr>
              <a:t> </a:t>
            </a:r>
            <a:r>
              <a:rPr lang="en-US" sz="2000" spc="-20" dirty="0">
                <a:solidFill>
                  <a:prstClr val="black"/>
                </a:solidFill>
                <a:cs typeface="Times New Roman"/>
              </a:rPr>
              <a:t>External</a:t>
            </a:r>
            <a:r>
              <a:rPr kumimoji="0" lang="en-US" sz="2000" i="0" u="none" strike="noStrike" kern="1200" cap="none" spc="-120" normalizeH="0" baseline="0" noProof="0" dirty="0">
                <a:ln>
                  <a:noFill/>
                </a:ln>
                <a:solidFill>
                  <a:prstClr val="black"/>
                </a:solidFill>
                <a:effectLst/>
                <a:uLnTx/>
                <a:uFillTx/>
                <a:cs typeface="Times New Roman"/>
              </a:rPr>
              <a:t> </a:t>
            </a:r>
            <a:r>
              <a:rPr kumimoji="0" lang="en-US" sz="2000" i="0" u="none" strike="noStrike" kern="1200" cap="none" spc="0" normalizeH="0" baseline="0" noProof="0" dirty="0">
                <a:ln>
                  <a:noFill/>
                </a:ln>
                <a:solidFill>
                  <a:prstClr val="black"/>
                </a:solidFill>
                <a:effectLst/>
                <a:uLnTx/>
                <a:uFillTx/>
                <a:cs typeface="Times New Roman"/>
              </a:rPr>
              <a:t>Affairs</a:t>
            </a:r>
            <a:r>
              <a:rPr kumimoji="0" lang="en-US" sz="2000" i="0" u="none" strike="noStrike" kern="1200" cap="none" spc="-35" normalizeH="0" baseline="0" noProof="0" dirty="0">
                <a:ln>
                  <a:noFill/>
                </a:ln>
                <a:solidFill>
                  <a:prstClr val="black"/>
                </a:solidFill>
                <a:effectLst/>
                <a:uLnTx/>
                <a:uFillTx/>
                <a:cs typeface="Times New Roman"/>
              </a:rPr>
              <a:t> </a:t>
            </a:r>
            <a:r>
              <a:rPr kumimoji="0" lang="en-US" sz="2000" i="0" u="none" strike="noStrike" kern="1200" cap="none" spc="0" normalizeH="0" baseline="0" noProof="0" dirty="0">
                <a:ln>
                  <a:noFill/>
                </a:ln>
                <a:solidFill>
                  <a:prstClr val="black"/>
                </a:solidFill>
                <a:effectLst/>
                <a:uLnTx/>
                <a:uFillTx/>
                <a:cs typeface="Times New Roman"/>
              </a:rPr>
              <a:t>and</a:t>
            </a:r>
            <a:r>
              <a:rPr kumimoji="0" lang="en-US" sz="2000" i="0" u="none" strike="noStrike" kern="1200" cap="none" spc="-30" normalizeH="0" baseline="0" noProof="0" dirty="0">
                <a:ln>
                  <a:noFill/>
                </a:ln>
                <a:solidFill>
                  <a:prstClr val="black"/>
                </a:solidFill>
                <a:effectLst/>
                <a:uLnTx/>
                <a:uFillTx/>
                <a:cs typeface="Times New Roman"/>
              </a:rPr>
              <a:t> </a:t>
            </a:r>
            <a:r>
              <a:rPr kumimoji="0" lang="en-US" sz="2000" i="0" u="none" strike="noStrike" kern="1200" cap="none" spc="-10" normalizeH="0" baseline="0" noProof="0" dirty="0">
                <a:ln>
                  <a:noFill/>
                </a:ln>
                <a:solidFill>
                  <a:prstClr val="black"/>
                </a:solidFill>
                <a:effectLst/>
                <a:uLnTx/>
                <a:uFillTx/>
                <a:cs typeface="Times New Roman"/>
              </a:rPr>
              <a:t>Policy</a:t>
            </a:r>
          </a:p>
          <a:p>
            <a:pPr marL="12065" marR="5080" lvl="0" indent="0" defTabSz="914400" rtl="0" eaLnBrk="1" fontAlgn="auto" latinLnBrk="0" hangingPunct="1">
              <a:lnSpc>
                <a:spcPct val="114999"/>
              </a:lnSpc>
              <a:spcBef>
                <a:spcPts val="0"/>
              </a:spcBef>
              <a:spcAft>
                <a:spcPts val="0"/>
              </a:spcAft>
              <a:buClrTx/>
              <a:buSzTx/>
              <a:buFontTx/>
              <a:buNone/>
              <a:tabLst/>
              <a:defRPr/>
            </a:pPr>
            <a:endParaRPr kumimoji="0" lang="en-US" sz="2000" i="0" u="none" strike="noStrike" kern="1200" cap="none" spc="0" normalizeH="0" baseline="0" noProof="0" dirty="0">
              <a:ln>
                <a:noFill/>
              </a:ln>
              <a:solidFill>
                <a:prstClr val="black"/>
              </a:solidFill>
              <a:effectLst/>
              <a:uLnTx/>
              <a:uFillTx/>
              <a:cs typeface="Times New Roman"/>
            </a:endParaRPr>
          </a:p>
          <a:p>
            <a:pPr marL="12065" marR="5080" lvl="0" indent="0" algn="ctr" defTabSz="914400" rtl="0" eaLnBrk="1" fontAlgn="auto" latinLnBrk="0" hangingPunct="1">
              <a:lnSpc>
                <a:spcPct val="114999"/>
              </a:lnSpc>
              <a:spcBef>
                <a:spcPts val="0"/>
              </a:spcBef>
              <a:spcAft>
                <a:spcPts val="0"/>
              </a:spcAft>
              <a:buClrTx/>
              <a:buSzTx/>
              <a:buFontTx/>
              <a:buNone/>
              <a:tabLst/>
              <a:defRPr/>
            </a:pPr>
            <a:r>
              <a:rPr kumimoji="0" lang="en-US" sz="2000" i="0" u="none" strike="noStrike" kern="1200" cap="none" spc="0" normalizeH="0" baseline="0" noProof="0" dirty="0">
                <a:ln>
                  <a:noFill/>
                </a:ln>
                <a:solidFill>
                  <a:prstClr val="black"/>
                </a:solidFill>
                <a:effectLst/>
                <a:uLnTx/>
                <a:uFillTx/>
                <a:cs typeface="Times New Roman"/>
              </a:rPr>
              <a:t>Contact:</a:t>
            </a:r>
          </a:p>
          <a:p>
            <a:pPr marL="12065" marR="5080" lvl="0" indent="0" algn="ctr" defTabSz="914400" rtl="0" eaLnBrk="1" fontAlgn="auto" latinLnBrk="0" hangingPunct="1">
              <a:lnSpc>
                <a:spcPct val="114999"/>
              </a:lnSpc>
              <a:spcBef>
                <a:spcPts val="0"/>
              </a:spcBef>
              <a:spcAft>
                <a:spcPts val="0"/>
              </a:spcAft>
              <a:buClrTx/>
              <a:buSzTx/>
              <a:buFontTx/>
              <a:buNone/>
              <a:tabLst/>
              <a:defRPr/>
            </a:pPr>
            <a:r>
              <a:rPr kumimoji="0" lang="en-US" sz="2000" i="0" u="none" strike="noStrike" kern="1200" cap="none" spc="0" normalizeH="0" baseline="0" noProof="0" dirty="0">
                <a:ln>
                  <a:noFill/>
                </a:ln>
                <a:solidFill>
                  <a:prstClr val="black"/>
                </a:solidFill>
                <a:effectLst/>
                <a:uLnTx/>
                <a:uFillTx/>
                <a:cs typeface="Times New Roman"/>
                <a:hlinkClick r:id="rId2"/>
              </a:rPr>
              <a:t>ExchangeCarriers@scc.virginia.gov</a:t>
            </a:r>
            <a:r>
              <a:rPr kumimoji="0" lang="en-US" sz="2000" i="0" u="none" strike="noStrike" kern="1200" cap="none" spc="0" normalizeH="0" baseline="0" noProof="0" dirty="0">
                <a:ln>
                  <a:noFill/>
                </a:ln>
                <a:solidFill>
                  <a:prstClr val="black"/>
                </a:solidFill>
                <a:effectLst/>
                <a:uLnTx/>
                <a:uFillTx/>
                <a:cs typeface="Times New Roman"/>
              </a:rPr>
              <a:t> </a:t>
            </a:r>
          </a:p>
          <a:p>
            <a:pPr marL="12065" marR="5080" lvl="0" indent="0" algn="ctr" defTabSz="914400" rtl="0" eaLnBrk="1" fontAlgn="auto" latinLnBrk="0" hangingPunct="1">
              <a:lnSpc>
                <a:spcPct val="114999"/>
              </a:lnSpc>
              <a:spcBef>
                <a:spcPts val="0"/>
              </a:spcBef>
              <a:spcAft>
                <a:spcPts val="0"/>
              </a:spcAft>
              <a:buClrTx/>
              <a:buSzTx/>
              <a:buFontTx/>
              <a:buNone/>
              <a:tabLst/>
              <a:defRPr/>
            </a:pPr>
            <a:r>
              <a:rPr kumimoji="0" lang="en-US" sz="1800" i="0" u="none" strike="noStrike" kern="1200" cap="none" spc="0" normalizeH="0" baseline="0" noProof="0" dirty="0">
                <a:ln>
                  <a:noFill/>
                </a:ln>
                <a:solidFill>
                  <a:prstClr val="black"/>
                </a:solidFill>
                <a:effectLst/>
                <a:uLnTx/>
                <a:uFillTx/>
                <a:cs typeface="Times New Roman"/>
              </a:rPr>
              <a:t>833-740-1364 or 804-371-1532</a:t>
            </a:r>
          </a:p>
          <a:p>
            <a:pPr marL="12065" marR="5080" lvl="0" indent="0" algn="ctr" defTabSz="914400" rtl="0" eaLnBrk="1" fontAlgn="auto" latinLnBrk="0" hangingPunct="1">
              <a:lnSpc>
                <a:spcPct val="114999"/>
              </a:lnSpc>
              <a:spcBef>
                <a:spcPts val="0"/>
              </a:spcBef>
              <a:spcAft>
                <a:spcPts val="0"/>
              </a:spcAft>
              <a:buClrTx/>
              <a:buSzTx/>
              <a:buFontTx/>
              <a:buNone/>
              <a:tabLst/>
              <a:defRPr/>
            </a:pPr>
            <a:r>
              <a:rPr kumimoji="0" lang="en-US" sz="1800" i="0" u="none" strike="noStrike" kern="1200" cap="none" spc="0" normalizeH="0" baseline="0" noProof="0" dirty="0">
                <a:ln>
                  <a:noFill/>
                </a:ln>
                <a:solidFill>
                  <a:prstClr val="black"/>
                </a:solidFill>
                <a:effectLst/>
                <a:uLnTx/>
                <a:uFillTx/>
                <a:cs typeface="Times New Roman"/>
                <a:hlinkClick r:id="rId3"/>
              </a:rPr>
              <a:t>Marketplace.virginia.gov</a:t>
            </a:r>
            <a:r>
              <a:rPr kumimoji="0" lang="en-US" sz="1800" i="0" u="none" strike="noStrike" kern="1200" cap="none" spc="0" normalizeH="0" baseline="0" noProof="0" dirty="0">
                <a:ln>
                  <a:noFill/>
                </a:ln>
                <a:solidFill>
                  <a:prstClr val="black"/>
                </a:solidFill>
                <a:effectLst/>
                <a:uLnTx/>
                <a:uFillTx/>
                <a:cs typeface="Times New Roman"/>
              </a:rPr>
              <a:t>     </a:t>
            </a:r>
          </a:p>
          <a:p>
            <a:pPr marL="12065" marR="5080" lvl="0" indent="0" algn="ctr" defTabSz="914400" rtl="0" eaLnBrk="1" fontAlgn="auto" latinLnBrk="0" hangingPunct="1">
              <a:lnSpc>
                <a:spcPct val="114999"/>
              </a:lnSpc>
              <a:spcBef>
                <a:spcPts val="0"/>
              </a:spcBef>
              <a:spcAft>
                <a:spcPts val="0"/>
              </a:spcAft>
              <a:buClrTx/>
              <a:buSzTx/>
              <a:buFontTx/>
              <a:buNone/>
              <a:tabLst/>
              <a:defRPr/>
            </a:pPr>
            <a:endParaRPr kumimoji="0" lang="en-US" sz="1800" i="0" u="none" strike="noStrike" kern="1200" cap="none" spc="0" normalizeH="0" baseline="0" noProof="0" dirty="0">
              <a:ln>
                <a:noFill/>
              </a:ln>
              <a:solidFill>
                <a:prstClr val="black"/>
              </a:solidFill>
              <a:effectLst/>
              <a:uLnTx/>
              <a:uFillTx/>
              <a:cs typeface="Times New Roman"/>
            </a:endParaRPr>
          </a:p>
          <a:p>
            <a:pPr marL="12065" marR="5080" lvl="0" indent="0" defTabSz="914400" rtl="0" eaLnBrk="1" fontAlgn="auto" latinLnBrk="0" hangingPunct="1">
              <a:lnSpc>
                <a:spcPct val="114999"/>
              </a:lnSpc>
              <a:spcBef>
                <a:spcPts val="0"/>
              </a:spcBef>
              <a:spcAft>
                <a:spcPts val="0"/>
              </a:spcAft>
              <a:buClrTx/>
              <a:buSzTx/>
              <a:buFontTx/>
              <a:buNone/>
              <a:tabLst/>
              <a:defRPr/>
            </a:pPr>
            <a:endParaRPr kumimoji="0" lang="en-US" sz="1800" i="0" u="none" strike="noStrike" kern="1200" cap="none" spc="0" normalizeH="0" baseline="0" noProof="0" dirty="0">
              <a:ln>
                <a:noFill/>
              </a:ln>
              <a:solidFill>
                <a:prstClr val="black"/>
              </a:solidFill>
              <a:effectLst/>
              <a:uLnTx/>
              <a:uFillTx/>
              <a:ea typeface="+mn-ea"/>
              <a:cs typeface="Times New Roman"/>
            </a:endParaRPr>
          </a:p>
          <a:p>
            <a:pPr marL="12065" marR="5080" lvl="0" indent="0" defTabSz="914400" rtl="0" eaLnBrk="1" fontAlgn="auto" latinLnBrk="0" hangingPunct="1">
              <a:lnSpc>
                <a:spcPct val="114999"/>
              </a:lnSpc>
              <a:spcBef>
                <a:spcPts val="0"/>
              </a:spcBef>
              <a:spcAft>
                <a:spcPts val="0"/>
              </a:spcAft>
              <a:buClrTx/>
              <a:buSzTx/>
              <a:buFontTx/>
              <a:buNone/>
              <a:tabLst/>
              <a:defRPr/>
            </a:pPr>
            <a:r>
              <a:rPr kumimoji="0" lang="en-US" sz="1600" i="1" u="none" strike="noStrike" kern="1200" cap="none" spc="0" normalizeH="0" baseline="0" noProof="0" dirty="0">
                <a:ln>
                  <a:noFill/>
                </a:ln>
                <a:solidFill>
                  <a:prstClr val="black"/>
                </a:solidFill>
                <a:effectLst/>
                <a:uLnTx/>
                <a:uFillTx/>
                <a:ea typeface="+mn-ea"/>
                <a:cs typeface="Times New Roman"/>
              </a:rPr>
              <a:t>Questions? Interested in receiving HBE’s weekly FAQs and town hall invitations?  Send your name &amp; email to the above address.  </a:t>
            </a:r>
          </a:p>
          <a:p>
            <a:pPr marL="0" indent="0">
              <a:buNone/>
            </a:pPr>
            <a:endParaRPr lang="en-US" sz="3600" i="1" dirty="0"/>
          </a:p>
        </p:txBody>
      </p:sp>
      <p:pic>
        <p:nvPicPr>
          <p:cNvPr id="8" name="Picture 7" descr="A blue circle with a play button&#10;&#10;Description automatically generated">
            <a:hlinkClick r:id="rId4" tooltip="https://www.youtube.com/@VirginiasInsuranceMarketplace"/>
            <a:extLst>
              <a:ext uri="{FF2B5EF4-FFF2-40B4-BE49-F238E27FC236}">
                <a16:creationId xmlns:a16="http://schemas.microsoft.com/office/drawing/2014/main" id="{88A58325-28AF-D8B3-40B1-833017E2510E}"/>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5842635" y="5261610"/>
            <a:ext cx="220980" cy="220980"/>
          </a:xfrm>
          <a:prstGeom prst="rect">
            <a:avLst/>
          </a:prstGeom>
          <a:noFill/>
          <a:ln>
            <a:noFill/>
          </a:ln>
        </p:spPr>
      </p:pic>
      <p:pic>
        <p:nvPicPr>
          <p:cNvPr id="9" name="Picture 8" descr="A blue letter f in a circle&#10;&#10;Description automatically generated">
            <a:hlinkClick r:id="rId6" tooltip="https://www.facebook.com/VAInsuranceMarketplace"/>
            <a:extLst>
              <a:ext uri="{FF2B5EF4-FFF2-40B4-BE49-F238E27FC236}">
                <a16:creationId xmlns:a16="http://schemas.microsoft.com/office/drawing/2014/main" id="{3A977F94-14BD-BF22-771A-CA85450F300D}"/>
              </a:ext>
            </a:extLst>
          </p:cNvPr>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4975668" y="5261610"/>
            <a:ext cx="228600" cy="228600"/>
          </a:xfrm>
          <a:prstGeom prst="rect">
            <a:avLst/>
          </a:prstGeom>
          <a:noFill/>
          <a:ln>
            <a:noFill/>
          </a:ln>
        </p:spPr>
      </p:pic>
      <p:pic>
        <p:nvPicPr>
          <p:cNvPr id="10" name="Picture 9" descr="A blue circle with a camera&#10;&#10;Description automatically generated">
            <a:hlinkClick r:id="rId8" tooltip="https://www.instagram.com/vainsurancemarketplace/"/>
            <a:extLst>
              <a:ext uri="{FF2B5EF4-FFF2-40B4-BE49-F238E27FC236}">
                <a16:creationId xmlns:a16="http://schemas.microsoft.com/office/drawing/2014/main" id="{98592630-7B17-90DA-68FB-DF80688EBECD}"/>
              </a:ext>
            </a:extLst>
          </p:cNvPr>
          <p:cNvPicPr>
            <a:picLocks noChangeAspect="1"/>
          </p:cNvPicPr>
          <p:nvPr/>
        </p:nvPicPr>
        <p:blipFill>
          <a:blip r:embed="rId9">
            <a:extLst>
              <a:ext uri="{28A0092B-C50C-407E-A947-70E740481C1C}">
                <a14:useLocalDpi xmlns:a14="http://schemas.microsoft.com/office/drawing/2010/main" val="0"/>
              </a:ext>
            </a:extLst>
          </a:blip>
          <a:srcRect/>
          <a:stretch>
            <a:fillRect/>
          </a:stretch>
        </p:blipFill>
        <p:spPr bwMode="auto">
          <a:xfrm>
            <a:off x="5413914" y="5261610"/>
            <a:ext cx="236220" cy="220980"/>
          </a:xfrm>
          <a:prstGeom prst="rect">
            <a:avLst/>
          </a:prstGeom>
          <a:noFill/>
          <a:ln>
            <a:noFill/>
          </a:ln>
        </p:spPr>
      </p:pic>
    </p:spTree>
    <p:extLst>
      <p:ext uri="{BB962C8B-B14F-4D97-AF65-F5344CB8AC3E}">
        <p14:creationId xmlns:p14="http://schemas.microsoft.com/office/powerpoint/2010/main" val="429111309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C62019-C133-4735-927A-684A2F5CE154}"/>
              </a:ext>
            </a:extLst>
          </p:cNvPr>
          <p:cNvSpPr>
            <a:spLocks noGrp="1"/>
          </p:cNvSpPr>
          <p:nvPr>
            <p:ph type="title"/>
          </p:nvPr>
        </p:nvSpPr>
        <p:spPr>
          <a:xfrm>
            <a:off x="1902690" y="647700"/>
            <a:ext cx="7465441" cy="1188570"/>
          </a:xfrm>
        </p:spPr>
        <p:txBody>
          <a:bodyPr/>
          <a:lstStyle/>
          <a:p>
            <a:r>
              <a:rPr lang="en-US" b="1" dirty="0"/>
              <a:t>ACA Form/Rate Filing Questions</a:t>
            </a:r>
          </a:p>
        </p:txBody>
      </p:sp>
      <p:sp>
        <p:nvSpPr>
          <p:cNvPr id="3" name="Content Placeholder 2">
            <a:extLst>
              <a:ext uri="{FF2B5EF4-FFF2-40B4-BE49-F238E27FC236}">
                <a16:creationId xmlns:a16="http://schemas.microsoft.com/office/drawing/2014/main" id="{0841C522-F543-430C-8D5D-D85213AC1973}"/>
              </a:ext>
            </a:extLst>
          </p:cNvPr>
          <p:cNvSpPr>
            <a:spLocks noGrp="1"/>
          </p:cNvSpPr>
          <p:nvPr>
            <p:ph idx="1"/>
          </p:nvPr>
        </p:nvSpPr>
        <p:spPr/>
        <p:txBody>
          <a:bodyPr/>
          <a:lstStyle/>
          <a:p>
            <a:r>
              <a:rPr lang="en-US" dirty="0">
                <a:hlinkClick r:id="rId2"/>
              </a:rPr>
              <a:t>ACAFilingInfo@scc.virginia.gov</a:t>
            </a:r>
            <a:r>
              <a:rPr lang="en-US" dirty="0"/>
              <a:t> </a:t>
            </a:r>
          </a:p>
        </p:txBody>
      </p:sp>
    </p:spTree>
    <p:extLst>
      <p:ext uri="{BB962C8B-B14F-4D97-AF65-F5344CB8AC3E}">
        <p14:creationId xmlns:p14="http://schemas.microsoft.com/office/powerpoint/2010/main" val="30787652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52F842-C312-4FC3-85EA-CC290F890595}"/>
              </a:ext>
            </a:extLst>
          </p:cNvPr>
          <p:cNvSpPr>
            <a:spLocks noGrp="1"/>
          </p:cNvSpPr>
          <p:nvPr>
            <p:ph type="title"/>
          </p:nvPr>
        </p:nvSpPr>
        <p:spPr>
          <a:xfrm>
            <a:off x="838199" y="139701"/>
            <a:ext cx="11012055" cy="774699"/>
          </a:xfrm>
        </p:spPr>
        <p:txBody>
          <a:bodyPr/>
          <a:lstStyle/>
          <a:p>
            <a:pPr algn="ctr"/>
            <a:r>
              <a:rPr lang="en-US" b="1" dirty="0"/>
              <a:t>Important Dates (2024)</a:t>
            </a:r>
          </a:p>
        </p:txBody>
      </p:sp>
      <p:sp>
        <p:nvSpPr>
          <p:cNvPr id="3" name="Content Placeholder 2">
            <a:extLst>
              <a:ext uri="{FF2B5EF4-FFF2-40B4-BE49-F238E27FC236}">
                <a16:creationId xmlns:a16="http://schemas.microsoft.com/office/drawing/2014/main" id="{972837B4-44F0-46D8-8157-1C405DE7F8BF}"/>
              </a:ext>
            </a:extLst>
          </p:cNvPr>
          <p:cNvSpPr>
            <a:spLocks noGrp="1"/>
          </p:cNvSpPr>
          <p:nvPr>
            <p:ph idx="1"/>
          </p:nvPr>
        </p:nvSpPr>
        <p:spPr>
          <a:xfrm>
            <a:off x="1856509" y="775252"/>
            <a:ext cx="9929090" cy="6683881"/>
          </a:xfrm>
        </p:spPr>
        <p:txBody>
          <a:bodyPr wrap="square">
            <a:spAutoFit/>
          </a:bodyPr>
          <a:lstStyle/>
          <a:p>
            <a:endParaRPr lang="en-US" sz="1900" dirty="0"/>
          </a:p>
          <a:p>
            <a:r>
              <a:rPr lang="en-US" sz="2000" dirty="0"/>
              <a:t>April 1:  SERFF public access suspended for health form, rate, and binder filings and revisions made on or after this date up to the BOI rate presentations</a:t>
            </a:r>
          </a:p>
          <a:p>
            <a:pPr>
              <a:spcBef>
                <a:spcPts val="600"/>
              </a:spcBef>
            </a:pPr>
            <a:endParaRPr lang="en-US" sz="2000" dirty="0"/>
          </a:p>
          <a:p>
            <a:r>
              <a:rPr lang="en-US" sz="2000" dirty="0"/>
              <a:t>April 1: Deadline for submission of the Health Care Shared Savings – Annual Report</a:t>
            </a:r>
          </a:p>
          <a:p>
            <a:pPr marL="0" indent="0">
              <a:buNone/>
            </a:pPr>
            <a:endParaRPr lang="en-US" sz="2000" dirty="0"/>
          </a:p>
          <a:p>
            <a:r>
              <a:rPr lang="en-US" sz="2000" dirty="0">
                <a:solidFill>
                  <a:schemeClr val="tx1"/>
                </a:solidFill>
              </a:rPr>
              <a:t>April 19:  Form filing deadline for ALL ACA health carriers (excludes SADPs)</a:t>
            </a:r>
          </a:p>
          <a:p>
            <a:endParaRPr lang="en-US" sz="2000" dirty="0">
              <a:solidFill>
                <a:schemeClr val="tx1"/>
              </a:solidFill>
            </a:endParaRPr>
          </a:p>
          <a:p>
            <a:r>
              <a:rPr lang="en-US" sz="2000" dirty="0">
                <a:solidFill>
                  <a:schemeClr val="tx1"/>
                </a:solidFill>
              </a:rPr>
              <a:t>May 3:  Form and rate filing deadline for carriers submitting SADPs to be exchange-certified</a:t>
            </a:r>
          </a:p>
          <a:p>
            <a:endParaRPr lang="en-US" sz="2000" dirty="0">
              <a:solidFill>
                <a:schemeClr val="tx1"/>
              </a:solidFill>
            </a:endParaRPr>
          </a:p>
          <a:p>
            <a:r>
              <a:rPr lang="en-US" sz="2000" dirty="0">
                <a:solidFill>
                  <a:schemeClr val="tx1"/>
                </a:solidFill>
              </a:rPr>
              <a:t>May 15:  Binder filing deadline for carriers offering SADPs to be exchange-certified</a:t>
            </a:r>
          </a:p>
          <a:p>
            <a:pPr marL="0" indent="0">
              <a:buNone/>
            </a:pPr>
            <a:endParaRPr lang="en-US" sz="1900" dirty="0">
              <a:solidFill>
                <a:schemeClr val="tx1"/>
              </a:solidFill>
            </a:endParaRPr>
          </a:p>
          <a:p>
            <a:endParaRPr lang="en-US" sz="2200" dirty="0">
              <a:solidFill>
                <a:schemeClr val="tx1"/>
              </a:solidFill>
            </a:endParaRPr>
          </a:p>
        </p:txBody>
      </p:sp>
    </p:spTree>
    <p:extLst>
      <p:ext uri="{BB962C8B-B14F-4D97-AF65-F5344CB8AC3E}">
        <p14:creationId xmlns:p14="http://schemas.microsoft.com/office/powerpoint/2010/main" val="40307927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52F842-C312-4FC3-85EA-CC290F890595}"/>
              </a:ext>
            </a:extLst>
          </p:cNvPr>
          <p:cNvSpPr>
            <a:spLocks noGrp="1"/>
          </p:cNvSpPr>
          <p:nvPr>
            <p:ph type="title"/>
          </p:nvPr>
        </p:nvSpPr>
        <p:spPr>
          <a:xfrm>
            <a:off x="677333" y="211016"/>
            <a:ext cx="11071321" cy="750277"/>
          </a:xfrm>
        </p:spPr>
        <p:txBody>
          <a:bodyPr/>
          <a:lstStyle/>
          <a:p>
            <a:pPr algn="ctr"/>
            <a:r>
              <a:rPr lang="en-US" b="1" dirty="0"/>
              <a:t>Important Dates (2024)</a:t>
            </a:r>
          </a:p>
        </p:txBody>
      </p:sp>
      <p:sp>
        <p:nvSpPr>
          <p:cNvPr id="3" name="Content Placeholder 2">
            <a:extLst>
              <a:ext uri="{FF2B5EF4-FFF2-40B4-BE49-F238E27FC236}">
                <a16:creationId xmlns:a16="http://schemas.microsoft.com/office/drawing/2014/main" id="{972837B4-44F0-46D8-8157-1C405DE7F8BF}"/>
              </a:ext>
            </a:extLst>
          </p:cNvPr>
          <p:cNvSpPr>
            <a:spLocks noGrp="1"/>
          </p:cNvSpPr>
          <p:nvPr>
            <p:ph idx="1"/>
          </p:nvPr>
        </p:nvSpPr>
        <p:spPr>
          <a:xfrm>
            <a:off x="1985818" y="1230558"/>
            <a:ext cx="9966036" cy="5074448"/>
          </a:xfrm>
        </p:spPr>
        <p:txBody>
          <a:bodyPr vert="horz" lIns="91440" tIns="45720" rIns="91440" bIns="45720" rtlCol="0" anchor="t">
            <a:normAutofit fontScale="25000" lnSpcReduction="20000"/>
          </a:bodyPr>
          <a:lstStyle/>
          <a:p>
            <a:r>
              <a:rPr lang="en-US" sz="8000" dirty="0">
                <a:solidFill>
                  <a:schemeClr val="tx1"/>
                </a:solidFill>
              </a:rPr>
              <a:t>May 17:  Rate filing deadline for ALL ACA health carriers</a:t>
            </a:r>
          </a:p>
          <a:p>
            <a:pPr marL="0" indent="0">
              <a:buNone/>
            </a:pPr>
            <a:endParaRPr lang="en-US" sz="8000" dirty="0">
              <a:solidFill>
                <a:schemeClr val="tx1"/>
              </a:solidFill>
            </a:endParaRPr>
          </a:p>
          <a:p>
            <a:r>
              <a:rPr lang="en-US" sz="8000" dirty="0">
                <a:solidFill>
                  <a:schemeClr val="tx1"/>
                </a:solidFill>
              </a:rPr>
              <a:t>May 17:  Binder filing deadline for carriers offering individual and small group health insurance coverage inside or outside the exchange</a:t>
            </a:r>
          </a:p>
          <a:p>
            <a:endParaRPr lang="en-US" sz="8000" dirty="0">
              <a:solidFill>
                <a:schemeClr val="tx1"/>
              </a:solidFill>
            </a:endParaRPr>
          </a:p>
          <a:p>
            <a:r>
              <a:rPr lang="en-US" sz="8000" dirty="0">
                <a:solidFill>
                  <a:schemeClr val="tx1"/>
                </a:solidFill>
              </a:rPr>
              <a:t>July 12:  Deadline for voluntary service area revisions and rate filing revisions; revisions after this date can be made based only at request of BOI </a:t>
            </a:r>
          </a:p>
          <a:p>
            <a:endParaRPr lang="en-US" sz="8000" dirty="0">
              <a:solidFill>
                <a:schemeClr val="tx1"/>
              </a:solidFill>
            </a:endParaRPr>
          </a:p>
          <a:p>
            <a:r>
              <a:rPr lang="en-US" sz="8000" dirty="0">
                <a:solidFill>
                  <a:schemeClr val="tx1"/>
                </a:solidFill>
              </a:rPr>
              <a:t>July 12:  Deadline for voluntary changes to the Prescription Drug Template; revisions after this date can be made based only at request of BOI</a:t>
            </a:r>
          </a:p>
          <a:p>
            <a:endParaRPr lang="en-US" sz="8000" dirty="0">
              <a:solidFill>
                <a:schemeClr val="tx1"/>
              </a:solidFill>
            </a:endParaRPr>
          </a:p>
          <a:p>
            <a:r>
              <a:rPr lang="en-US" sz="8000" dirty="0">
                <a:solidFill>
                  <a:schemeClr val="tx1"/>
                </a:solidFill>
              </a:rPr>
              <a:t>August</a:t>
            </a:r>
            <a:r>
              <a:rPr lang="en-US" sz="8000" dirty="0"/>
              <a:t>:  Rate presentations to the Commission (tentative); SERFF public access restored </a:t>
            </a:r>
          </a:p>
          <a:p>
            <a:endParaRPr lang="en-US" sz="8000" dirty="0"/>
          </a:p>
          <a:p>
            <a:r>
              <a:rPr lang="en-US" sz="8000" dirty="0">
                <a:solidFill>
                  <a:schemeClr val="tx1"/>
                </a:solidFill>
              </a:rPr>
              <a:t>August 16</a:t>
            </a:r>
            <a:r>
              <a:rPr lang="en-US" sz="8000" dirty="0"/>
              <a:t>:  Deadline for data transfer to Exchange</a:t>
            </a:r>
          </a:p>
          <a:p>
            <a:endParaRPr lang="en-US" sz="8000" dirty="0"/>
          </a:p>
          <a:p>
            <a:pPr marL="0" indent="0">
              <a:buNone/>
            </a:pPr>
            <a:endParaRPr lang="en-US" sz="3600" i="1" dirty="0"/>
          </a:p>
        </p:txBody>
      </p:sp>
    </p:spTree>
    <p:extLst>
      <p:ext uri="{BB962C8B-B14F-4D97-AF65-F5344CB8AC3E}">
        <p14:creationId xmlns:p14="http://schemas.microsoft.com/office/powerpoint/2010/main" val="20400459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0FEB21-ABEC-CB56-6620-1A76D37BB6F7}"/>
              </a:ext>
            </a:extLst>
          </p:cNvPr>
          <p:cNvSpPr>
            <a:spLocks noGrp="1"/>
          </p:cNvSpPr>
          <p:nvPr>
            <p:ph type="title"/>
          </p:nvPr>
        </p:nvSpPr>
        <p:spPr/>
        <p:txBody>
          <a:bodyPr/>
          <a:lstStyle/>
          <a:p>
            <a:pPr algn="ctr"/>
            <a:r>
              <a:rPr lang="en-US" b="1" dirty="0"/>
              <a:t>Virginia ACA Rate Filing Information</a:t>
            </a:r>
            <a:endParaRPr lang="en-US" dirty="0"/>
          </a:p>
        </p:txBody>
      </p:sp>
      <p:sp>
        <p:nvSpPr>
          <p:cNvPr id="3" name="Content Placeholder 2">
            <a:extLst>
              <a:ext uri="{FF2B5EF4-FFF2-40B4-BE49-F238E27FC236}">
                <a16:creationId xmlns:a16="http://schemas.microsoft.com/office/drawing/2014/main" id="{C757FF3A-F21E-C43F-21DB-E8CBF3481692}"/>
              </a:ext>
            </a:extLst>
          </p:cNvPr>
          <p:cNvSpPr>
            <a:spLocks noGrp="1"/>
          </p:cNvSpPr>
          <p:nvPr>
            <p:ph idx="1"/>
          </p:nvPr>
        </p:nvSpPr>
        <p:spPr/>
        <p:txBody>
          <a:bodyPr vert="horz" lIns="91440" tIns="45720" rIns="91440" bIns="45720" rtlCol="0" anchor="t">
            <a:normAutofit fontScale="92500" lnSpcReduction="10000"/>
          </a:bodyPr>
          <a:lstStyle/>
          <a:p>
            <a:pPr lvl="1">
              <a:spcBef>
                <a:spcPts val="0"/>
              </a:spcBef>
            </a:pPr>
            <a:r>
              <a:rPr lang="en-US" sz="2000" dirty="0">
                <a:solidFill>
                  <a:schemeClr val="tx1"/>
                </a:solidFill>
                <a:ea typeface="Calibri" panose="020F0502020204030204" pitchFamily="34" charset="0"/>
              </a:rPr>
              <a:t>Defrayed non-EHBs:  hearing aids for minors—cost is not to be included in rates for QHPs only.  Non-QHPs can include cost in the premium</a:t>
            </a:r>
          </a:p>
          <a:p>
            <a:pPr marL="457200" lvl="1" indent="0">
              <a:spcBef>
                <a:spcPts val="0"/>
              </a:spcBef>
              <a:buNone/>
            </a:pPr>
            <a:endParaRPr lang="en-US" sz="2000" dirty="0">
              <a:solidFill>
                <a:schemeClr val="tx1"/>
              </a:solidFill>
              <a:ea typeface="Calibri" panose="020F0502020204030204" pitchFamily="34" charset="0"/>
            </a:endParaRPr>
          </a:p>
          <a:p>
            <a:pPr lvl="1">
              <a:spcBef>
                <a:spcPts val="0"/>
              </a:spcBef>
            </a:pPr>
            <a:r>
              <a:rPr lang="en-US" sz="2000" dirty="0">
                <a:solidFill>
                  <a:schemeClr val="tx1"/>
                </a:solidFill>
                <a:ea typeface="Calibri" panose="020F0502020204030204" pitchFamily="34" charset="0"/>
              </a:rPr>
              <a:t>Medicaid unwinding:  actuarial memorandum should include statement as to whether or not any adjustments were made to enrollment, morbidity, etc.</a:t>
            </a:r>
          </a:p>
          <a:p>
            <a:pPr marL="457200" lvl="1" indent="0">
              <a:spcBef>
                <a:spcPts val="0"/>
              </a:spcBef>
              <a:buNone/>
            </a:pPr>
            <a:endParaRPr lang="en-US" sz="2000" dirty="0">
              <a:solidFill>
                <a:schemeClr val="tx1"/>
              </a:solidFill>
              <a:ea typeface="Calibri" panose="020F0502020204030204" pitchFamily="34" charset="0"/>
            </a:endParaRPr>
          </a:p>
          <a:p>
            <a:pPr lvl="1">
              <a:spcBef>
                <a:spcPts val="0"/>
              </a:spcBef>
            </a:pPr>
            <a:r>
              <a:rPr lang="en-US" sz="2000" dirty="0">
                <a:solidFill>
                  <a:schemeClr val="tx1"/>
                </a:solidFill>
                <a:ea typeface="Calibri" panose="020F0502020204030204" pitchFamily="34" charset="0"/>
              </a:rPr>
              <a:t>New EHBs:  actuarial memorandum should include statement as to whether or not any cost was included for oral enteral nutrition and coverage of expanded prosthetic devices</a:t>
            </a:r>
          </a:p>
          <a:p>
            <a:pPr marL="457200" lvl="1" indent="0">
              <a:spcBef>
                <a:spcPts val="0"/>
              </a:spcBef>
              <a:buNone/>
            </a:pPr>
            <a:endParaRPr lang="en-US" sz="2000" dirty="0">
              <a:solidFill>
                <a:schemeClr val="tx1"/>
              </a:solidFill>
              <a:ea typeface="Calibri" panose="020F0502020204030204" pitchFamily="34" charset="0"/>
            </a:endParaRPr>
          </a:p>
          <a:p>
            <a:pPr lvl="1">
              <a:spcBef>
                <a:spcPts val="0"/>
              </a:spcBef>
            </a:pPr>
            <a:r>
              <a:rPr lang="en-US" sz="2000" dirty="0">
                <a:solidFill>
                  <a:schemeClr val="tx1"/>
                </a:solidFill>
                <a:ea typeface="Calibri" panose="020F0502020204030204" pitchFamily="34" charset="0"/>
              </a:rPr>
              <a:t>Non-EHBs:  actuarial memorandum should list all non-EHBs that are covered and any associated cost</a:t>
            </a:r>
          </a:p>
          <a:p>
            <a:pPr lvl="1">
              <a:spcBef>
                <a:spcPts val="0"/>
              </a:spcBef>
            </a:pPr>
            <a:endParaRPr lang="en-US" sz="2000" dirty="0">
              <a:solidFill>
                <a:schemeClr val="tx1"/>
              </a:solidFill>
              <a:latin typeface="Trebuchet MS" panose="020B0603020202020204" pitchFamily="34" charset="0"/>
              <a:ea typeface="Calibri" panose="020F0502020204030204" pitchFamily="34" charset="0"/>
            </a:endParaRPr>
          </a:p>
          <a:p>
            <a:endParaRPr lang="en-US" dirty="0"/>
          </a:p>
        </p:txBody>
      </p:sp>
    </p:spTree>
    <p:extLst>
      <p:ext uri="{BB962C8B-B14F-4D97-AF65-F5344CB8AC3E}">
        <p14:creationId xmlns:p14="http://schemas.microsoft.com/office/powerpoint/2010/main" val="9446441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C84227-DD7F-8860-EA5E-4F9FD915F256}"/>
              </a:ext>
            </a:extLst>
          </p:cNvPr>
          <p:cNvSpPr>
            <a:spLocks noGrp="1"/>
          </p:cNvSpPr>
          <p:nvPr>
            <p:ph type="title"/>
          </p:nvPr>
        </p:nvSpPr>
        <p:spPr>
          <a:xfrm>
            <a:off x="2228851" y="624110"/>
            <a:ext cx="9275762" cy="1280890"/>
          </a:xfrm>
        </p:spPr>
        <p:txBody>
          <a:bodyPr/>
          <a:lstStyle/>
          <a:p>
            <a:pPr algn="ctr"/>
            <a:r>
              <a:rPr lang="en-US" b="1" dirty="0"/>
              <a:t>Virginia ACA Rate Filing Information Continued</a:t>
            </a:r>
            <a:endParaRPr lang="en-US" dirty="0"/>
          </a:p>
        </p:txBody>
      </p:sp>
      <p:sp>
        <p:nvSpPr>
          <p:cNvPr id="3" name="Content Placeholder 2">
            <a:extLst>
              <a:ext uri="{FF2B5EF4-FFF2-40B4-BE49-F238E27FC236}">
                <a16:creationId xmlns:a16="http://schemas.microsoft.com/office/drawing/2014/main" id="{7CD42810-9AFB-7850-1347-4CA4E5D1555C}"/>
              </a:ext>
            </a:extLst>
          </p:cNvPr>
          <p:cNvSpPr>
            <a:spLocks noGrp="1"/>
          </p:cNvSpPr>
          <p:nvPr>
            <p:ph idx="1"/>
          </p:nvPr>
        </p:nvSpPr>
        <p:spPr/>
        <p:txBody>
          <a:bodyPr/>
          <a:lstStyle/>
          <a:p>
            <a:r>
              <a:rPr lang="en-US" sz="2400" dirty="0">
                <a:solidFill>
                  <a:schemeClr val="tx1"/>
                </a:solidFill>
                <a:ea typeface="Calibri" panose="020F0502020204030204" pitchFamily="34" charset="0"/>
              </a:rPr>
              <a:t>For initial submissions, proactively include any information that is questioned or requested every year to streamline the review process</a:t>
            </a:r>
          </a:p>
          <a:p>
            <a:endParaRPr lang="en-US" sz="2400" dirty="0">
              <a:solidFill>
                <a:schemeClr val="tx1"/>
              </a:solidFill>
              <a:ea typeface="Calibri" panose="020F0502020204030204" pitchFamily="34" charset="0"/>
            </a:endParaRPr>
          </a:p>
          <a:p>
            <a:r>
              <a:rPr lang="en-US" sz="2400" dirty="0">
                <a:solidFill>
                  <a:schemeClr val="tx1"/>
                </a:solidFill>
                <a:ea typeface="Calibri" panose="020F0502020204030204" pitchFamily="34" charset="0"/>
              </a:rPr>
              <a:t>For revised filings, list all impacted exhibits, documents, etc., along with what has changed (include a cover letter).  Please submit a red-line actuarial memo so changes can be clearly seen</a:t>
            </a:r>
          </a:p>
          <a:p>
            <a:endParaRPr lang="en-US" sz="1800" dirty="0">
              <a:solidFill>
                <a:schemeClr val="tx1"/>
              </a:solidFill>
              <a:latin typeface="Trebuchet MS" panose="020B0603020202020204" pitchFamily="34" charset="0"/>
              <a:ea typeface="Calibri" panose="020F0502020204030204" pitchFamily="34" charset="0"/>
            </a:endParaRPr>
          </a:p>
          <a:p>
            <a:endParaRPr lang="en-US" dirty="0"/>
          </a:p>
        </p:txBody>
      </p:sp>
    </p:spTree>
    <p:extLst>
      <p:ext uri="{BB962C8B-B14F-4D97-AF65-F5344CB8AC3E}">
        <p14:creationId xmlns:p14="http://schemas.microsoft.com/office/powerpoint/2010/main" val="14325657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187989-5049-4EB3-B00B-5CB2F600008D}"/>
              </a:ext>
            </a:extLst>
          </p:cNvPr>
          <p:cNvSpPr>
            <a:spLocks noGrp="1"/>
          </p:cNvSpPr>
          <p:nvPr>
            <p:ph type="title"/>
          </p:nvPr>
        </p:nvSpPr>
        <p:spPr>
          <a:xfrm>
            <a:off x="1343025" y="106290"/>
            <a:ext cx="10312681" cy="1418606"/>
          </a:xfrm>
        </p:spPr>
        <p:txBody>
          <a:bodyPr>
            <a:normAutofit/>
          </a:bodyPr>
          <a:lstStyle/>
          <a:p>
            <a:pPr algn="ctr"/>
            <a:br>
              <a:rPr lang="en-US" b="1" dirty="0"/>
            </a:br>
            <a:r>
              <a:rPr lang="en-US" b="1" dirty="0"/>
              <a:t>Virginia ACA Rate Filing Information</a:t>
            </a:r>
          </a:p>
        </p:txBody>
      </p:sp>
      <p:sp>
        <p:nvSpPr>
          <p:cNvPr id="3" name="Content Placeholder 2">
            <a:extLst>
              <a:ext uri="{FF2B5EF4-FFF2-40B4-BE49-F238E27FC236}">
                <a16:creationId xmlns:a16="http://schemas.microsoft.com/office/drawing/2014/main" id="{2A40F6EA-4BFF-4A4E-99A1-DE94CCA32FD7}"/>
              </a:ext>
            </a:extLst>
          </p:cNvPr>
          <p:cNvSpPr>
            <a:spLocks noGrp="1"/>
          </p:cNvSpPr>
          <p:nvPr>
            <p:ph idx="1"/>
          </p:nvPr>
        </p:nvSpPr>
        <p:spPr>
          <a:xfrm>
            <a:off x="2867025" y="1817225"/>
            <a:ext cx="8788681" cy="4747626"/>
          </a:xfrm>
        </p:spPr>
        <p:txBody>
          <a:bodyPr>
            <a:normAutofit/>
          </a:bodyPr>
          <a:lstStyle/>
          <a:p>
            <a:pPr marL="0" indent="0">
              <a:spcBef>
                <a:spcPts val="0"/>
              </a:spcBef>
              <a:buNone/>
            </a:pPr>
            <a:r>
              <a:rPr lang="en-US" sz="2400" b="1" u="sng" dirty="0">
                <a:solidFill>
                  <a:schemeClr val="accent1"/>
                </a:solidFill>
                <a:ea typeface="Calibri" panose="020F0502020204030204" pitchFamily="34" charset="0"/>
              </a:rPr>
              <a:t>VA ACA Rate Filing Template Changes</a:t>
            </a:r>
          </a:p>
          <a:p>
            <a:pPr marL="0">
              <a:spcBef>
                <a:spcPts val="0"/>
              </a:spcBef>
            </a:pPr>
            <a:endParaRPr lang="en-US" b="1" u="sng" dirty="0">
              <a:solidFill>
                <a:srgbClr val="2F5496"/>
              </a:solidFill>
              <a:ea typeface="Calibri" panose="020F0502020204030204" pitchFamily="34" charset="0"/>
            </a:endParaRPr>
          </a:p>
          <a:p>
            <a:pPr marL="0">
              <a:spcBef>
                <a:spcPts val="0"/>
              </a:spcBef>
            </a:pPr>
            <a:r>
              <a:rPr lang="en-US" sz="2200" b="1" u="sng" dirty="0">
                <a:solidFill>
                  <a:schemeClr val="tx1"/>
                </a:solidFill>
                <a:ea typeface="Calibri" panose="020F0502020204030204" pitchFamily="34" charset="0"/>
              </a:rPr>
              <a:t>DO NOT CHANGE, MOVE OR CREATE TABS</a:t>
            </a:r>
          </a:p>
          <a:p>
            <a:pPr marL="0">
              <a:spcBef>
                <a:spcPts val="0"/>
              </a:spcBef>
            </a:pPr>
            <a:endParaRPr lang="en-US" sz="2200" u="sng" dirty="0">
              <a:solidFill>
                <a:schemeClr val="tx1"/>
              </a:solidFill>
              <a:ea typeface="Calibri" panose="020F0502020204030204" pitchFamily="34" charset="0"/>
            </a:endParaRPr>
          </a:p>
          <a:p>
            <a:pPr marL="0">
              <a:spcBef>
                <a:spcPts val="0"/>
              </a:spcBef>
            </a:pPr>
            <a:r>
              <a:rPr lang="en-US" sz="2200" b="1" u="sng" dirty="0">
                <a:solidFill>
                  <a:schemeClr val="tx1"/>
                </a:solidFill>
                <a:ea typeface="Calibri" panose="020F0502020204030204" pitchFamily="34" charset="0"/>
              </a:rPr>
              <a:t>DO NOT OVERWRITE DROPDOWN MENU OPTIONS  </a:t>
            </a:r>
            <a:r>
              <a:rPr lang="en-US" sz="2200" b="1" dirty="0">
                <a:solidFill>
                  <a:schemeClr val="tx1"/>
                </a:solidFill>
                <a:ea typeface="Calibri" panose="020F0502020204030204" pitchFamily="34" charset="0"/>
              </a:rPr>
              <a:t>(e.g., do not input “0” when menu options are “Y”, “N”, “P”)</a:t>
            </a:r>
          </a:p>
          <a:p>
            <a:pPr marL="0">
              <a:spcBef>
                <a:spcPts val="0"/>
              </a:spcBef>
            </a:pPr>
            <a:endParaRPr lang="en-US" sz="2200" b="1" dirty="0">
              <a:solidFill>
                <a:schemeClr val="tx1"/>
              </a:solidFill>
              <a:ea typeface="Calibri" panose="020F0502020204030204" pitchFamily="34" charset="0"/>
            </a:endParaRPr>
          </a:p>
          <a:p>
            <a:pPr marL="0">
              <a:spcBef>
                <a:spcPts val="0"/>
              </a:spcBef>
            </a:pPr>
            <a:r>
              <a:rPr lang="en-US" sz="2200" b="1" dirty="0">
                <a:solidFill>
                  <a:schemeClr val="tx1"/>
                </a:solidFill>
                <a:ea typeface="Calibri" panose="020F0502020204030204" pitchFamily="34" charset="0"/>
              </a:rPr>
              <a:t>New tab will use data from Risk Adjustment Transfer </a:t>
            </a:r>
            <a:r>
              <a:rPr lang="en-US" sz="2200" b="1">
                <a:solidFill>
                  <a:schemeClr val="tx1"/>
                </a:solidFill>
                <a:ea typeface="Calibri" panose="020F0502020204030204" pitchFamily="34" charset="0"/>
              </a:rPr>
              <a:t>Elements Extract (RATEE) </a:t>
            </a:r>
            <a:r>
              <a:rPr lang="en-US" sz="2200" b="1" dirty="0">
                <a:solidFill>
                  <a:schemeClr val="tx1"/>
                </a:solidFill>
                <a:ea typeface="Calibri" panose="020F0502020204030204" pitchFamily="34" charset="0"/>
              </a:rPr>
              <a:t>file to calculate statewide average values and risk transfer amounts for each carrier</a:t>
            </a:r>
          </a:p>
          <a:p>
            <a:pPr marL="0">
              <a:spcBef>
                <a:spcPts val="0"/>
              </a:spcBef>
            </a:pPr>
            <a:endParaRPr lang="en-US" sz="2200" b="1" u="sng" dirty="0">
              <a:solidFill>
                <a:schemeClr val="tx1"/>
              </a:solidFill>
              <a:latin typeface="Times New Roman" panose="02020603050405020304" pitchFamily="18" charset="0"/>
              <a:ea typeface="Calibri" panose="020F0502020204030204" pitchFamily="34" charset="0"/>
            </a:endParaRPr>
          </a:p>
          <a:p>
            <a:pPr marL="0" indent="0">
              <a:spcBef>
                <a:spcPts val="0"/>
              </a:spcBef>
              <a:buNone/>
            </a:pPr>
            <a:endParaRPr lang="en-US" sz="2000" b="1" u="sng" dirty="0">
              <a:solidFill>
                <a:srgbClr val="2F5496"/>
              </a:solidFill>
              <a:latin typeface="Times New Roman" panose="02020603050405020304" pitchFamily="18" charset="0"/>
              <a:ea typeface="Calibri" panose="020F0502020204030204" pitchFamily="34" charset="0"/>
            </a:endParaRPr>
          </a:p>
          <a:p>
            <a:pPr lvl="1">
              <a:spcBef>
                <a:spcPts val="0"/>
              </a:spcBef>
            </a:pPr>
            <a:endParaRPr lang="en-US" sz="2000" dirty="0">
              <a:solidFill>
                <a:srgbClr val="FF0000"/>
              </a:solidFill>
              <a:latin typeface="Times New Roman" panose="02020603050405020304" pitchFamily="18" charset="0"/>
              <a:ea typeface="Calibri" panose="020F0502020204030204" pitchFamily="34" charset="0"/>
            </a:endParaRPr>
          </a:p>
          <a:p>
            <a:pPr lvl="1">
              <a:spcBef>
                <a:spcPts val="0"/>
              </a:spcBef>
            </a:pPr>
            <a:endParaRPr lang="en-US" sz="2000" dirty="0">
              <a:solidFill>
                <a:schemeClr val="tx1"/>
              </a:solidFill>
              <a:latin typeface="Times New Roman" panose="02020603050405020304" pitchFamily="18" charset="0"/>
              <a:ea typeface="Calibri" panose="020F0502020204030204" pitchFamily="34" charset="0"/>
            </a:endParaRPr>
          </a:p>
          <a:p>
            <a:pPr lvl="1">
              <a:spcBef>
                <a:spcPts val="0"/>
              </a:spcBef>
            </a:pPr>
            <a:endParaRPr lang="en-US" sz="2000" dirty="0">
              <a:solidFill>
                <a:schemeClr val="tx1"/>
              </a:solidFill>
              <a:latin typeface="Times New Roman" panose="02020603050405020304" pitchFamily="18" charset="0"/>
              <a:ea typeface="Calibri" panose="020F0502020204030204" pitchFamily="34" charset="0"/>
            </a:endParaRPr>
          </a:p>
          <a:p>
            <a:pPr>
              <a:lnSpc>
                <a:spcPct val="120000"/>
              </a:lnSpc>
              <a:spcBef>
                <a:spcPts val="600"/>
              </a:spcBef>
              <a:buFont typeface="Courier New" panose="02070309020205020404" pitchFamily="49" charset="0"/>
              <a:buChar char="o"/>
            </a:pPr>
            <a:endParaRPr lang="en-US" dirty="0"/>
          </a:p>
        </p:txBody>
      </p:sp>
    </p:spTree>
    <p:extLst>
      <p:ext uri="{BB962C8B-B14F-4D97-AF65-F5344CB8AC3E}">
        <p14:creationId xmlns:p14="http://schemas.microsoft.com/office/powerpoint/2010/main" val="3893722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F3DD82-D5CD-491A-A02D-F00BC8420B3B}"/>
              </a:ext>
            </a:extLst>
          </p:cNvPr>
          <p:cNvSpPr>
            <a:spLocks noGrp="1"/>
          </p:cNvSpPr>
          <p:nvPr>
            <p:ph type="title"/>
          </p:nvPr>
        </p:nvSpPr>
        <p:spPr>
          <a:xfrm>
            <a:off x="1971675" y="624110"/>
            <a:ext cx="8714799" cy="1280890"/>
          </a:xfrm>
        </p:spPr>
        <p:txBody>
          <a:bodyPr/>
          <a:lstStyle/>
          <a:p>
            <a:pPr algn="ctr"/>
            <a:r>
              <a:rPr lang="en-US" b="1" dirty="0"/>
              <a:t>Mental Health Parity (MHPAEA) Compliance</a:t>
            </a:r>
          </a:p>
        </p:txBody>
      </p:sp>
      <p:sp>
        <p:nvSpPr>
          <p:cNvPr id="3" name="Content Placeholder 2">
            <a:extLst>
              <a:ext uri="{FF2B5EF4-FFF2-40B4-BE49-F238E27FC236}">
                <a16:creationId xmlns:a16="http://schemas.microsoft.com/office/drawing/2014/main" id="{38860025-65D6-483B-AE55-8B85CF188B57}"/>
              </a:ext>
            </a:extLst>
          </p:cNvPr>
          <p:cNvSpPr>
            <a:spLocks noGrp="1"/>
          </p:cNvSpPr>
          <p:nvPr>
            <p:ph idx="1"/>
          </p:nvPr>
        </p:nvSpPr>
        <p:spPr>
          <a:xfrm>
            <a:off x="2272145" y="2133346"/>
            <a:ext cx="9232468" cy="3603430"/>
          </a:xfrm>
        </p:spPr>
        <p:txBody>
          <a:bodyPr>
            <a:normAutofit/>
          </a:bodyPr>
          <a:lstStyle/>
          <a:p>
            <a:r>
              <a:rPr lang="en-US" sz="2200" dirty="0"/>
              <a:t>Virginia’s MHPAEA Self-Compliance Tool continues to be available on the BOI website.</a:t>
            </a:r>
          </a:p>
          <a:p>
            <a:r>
              <a:rPr lang="en-US" sz="2200" dirty="0"/>
              <a:t>Virginia’s QTL/Financial Requirement Guidance Document continues to be available on the BOI website.</a:t>
            </a:r>
          </a:p>
          <a:p>
            <a:r>
              <a:rPr lang="en-US" sz="2200" dirty="0"/>
              <a:t>Both can be found under “Life &amp; Health – Mental Health/Substance Use Disorder Benefits Parity.”</a:t>
            </a:r>
          </a:p>
          <a:p>
            <a:pPr marL="457200" lvl="1" indent="0" algn="just">
              <a:buNone/>
            </a:pPr>
            <a:endParaRPr lang="en-US" sz="2000" dirty="0"/>
          </a:p>
        </p:txBody>
      </p:sp>
    </p:spTree>
    <p:extLst>
      <p:ext uri="{BB962C8B-B14F-4D97-AF65-F5344CB8AC3E}">
        <p14:creationId xmlns:p14="http://schemas.microsoft.com/office/powerpoint/2010/main" val="25225833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F3DD82-D5CD-491A-A02D-F00BC8420B3B}"/>
              </a:ext>
            </a:extLst>
          </p:cNvPr>
          <p:cNvSpPr>
            <a:spLocks noGrp="1"/>
          </p:cNvSpPr>
          <p:nvPr>
            <p:ph type="title"/>
          </p:nvPr>
        </p:nvSpPr>
        <p:spPr/>
        <p:txBody>
          <a:bodyPr/>
          <a:lstStyle/>
          <a:p>
            <a:pPr algn="ctr"/>
            <a:r>
              <a:rPr lang="en-US" b="1" dirty="0"/>
              <a:t>Mental Health Parity (MHPAEA) Compliance (cont.)</a:t>
            </a:r>
          </a:p>
        </p:txBody>
      </p:sp>
      <p:sp>
        <p:nvSpPr>
          <p:cNvPr id="3" name="Content Placeholder 2">
            <a:extLst>
              <a:ext uri="{FF2B5EF4-FFF2-40B4-BE49-F238E27FC236}">
                <a16:creationId xmlns:a16="http://schemas.microsoft.com/office/drawing/2014/main" id="{38860025-65D6-483B-AE55-8B85CF188B57}"/>
              </a:ext>
            </a:extLst>
          </p:cNvPr>
          <p:cNvSpPr>
            <a:spLocks noGrp="1"/>
          </p:cNvSpPr>
          <p:nvPr>
            <p:ph idx="1"/>
          </p:nvPr>
        </p:nvSpPr>
        <p:spPr/>
        <p:txBody>
          <a:bodyPr>
            <a:normAutofit/>
          </a:bodyPr>
          <a:lstStyle/>
          <a:p>
            <a:pPr algn="just"/>
            <a:r>
              <a:rPr lang="en-US" sz="2200" dirty="0"/>
              <a:t>Section 38.2-3412.1 G of the Code – Public Report issued each November</a:t>
            </a:r>
          </a:p>
          <a:p>
            <a:pPr lvl="1" algn="just"/>
            <a:r>
              <a:rPr lang="en-US" sz="2000" dirty="0"/>
              <a:t>In addition to information regarding denied claims, complaints appeals, and network adequacy, the report includes a summary of all NQTL comparative analyses requested by the BOI during the reporting period, to include:</a:t>
            </a:r>
          </a:p>
          <a:p>
            <a:pPr lvl="2" algn="just"/>
            <a:r>
              <a:rPr lang="en-US" sz="2000" dirty="0"/>
              <a:t>If the analyses were accepted as compliant, rejected as noncompliant, or in process of review.</a:t>
            </a:r>
          </a:p>
          <a:p>
            <a:pPr lvl="2" algn="just"/>
            <a:r>
              <a:rPr lang="en-US" sz="2000" dirty="0"/>
              <a:t>Corrective actions if noncompliant.</a:t>
            </a:r>
          </a:p>
        </p:txBody>
      </p:sp>
    </p:spTree>
    <p:extLst>
      <p:ext uri="{BB962C8B-B14F-4D97-AF65-F5344CB8AC3E}">
        <p14:creationId xmlns:p14="http://schemas.microsoft.com/office/powerpoint/2010/main" val="1754177145"/>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68B92E4E8118F4B8D1A6E5B7DA78C3F" ma:contentTypeVersion="15" ma:contentTypeDescription="Create a new document." ma:contentTypeScope="" ma:versionID="b99cd95c3bbdd1c1767689e03d905118">
  <xsd:schema xmlns:xsd="http://www.w3.org/2001/XMLSchema" xmlns:xs="http://www.w3.org/2001/XMLSchema" xmlns:p="http://schemas.microsoft.com/office/2006/metadata/properties" xmlns:ns3="d332ec8f-a0e7-4094-9784-4f3549536514" xmlns:ns4="d0a180b3-a57f-4d35-b5b4-1a290c3ae00d" targetNamespace="http://schemas.microsoft.com/office/2006/metadata/properties" ma:root="true" ma:fieldsID="272a0faab23469f0a0ffa88fb0ba960a" ns3:_="" ns4:_="">
    <xsd:import namespace="d332ec8f-a0e7-4094-9784-4f3549536514"/>
    <xsd:import namespace="d0a180b3-a57f-4d35-b5b4-1a290c3ae00d"/>
    <xsd:element name="properties">
      <xsd:complexType>
        <xsd:sequence>
          <xsd:element name="documentManagement">
            <xsd:complexType>
              <xsd:all>
                <xsd:element ref="ns3:MediaServiceMetadata" minOccurs="0"/>
                <xsd:element ref="ns3:MediaServiceFastMetadata" minOccurs="0"/>
                <xsd:element ref="ns3:_activity" minOccurs="0"/>
                <xsd:element ref="ns4:SharedWithUsers" minOccurs="0"/>
                <xsd:element ref="ns4:SharedWithDetails" minOccurs="0"/>
                <xsd:element ref="ns4:SharingHintHash" minOccurs="0"/>
                <xsd:element ref="ns3:MediaServiceDateTaken" minOccurs="0"/>
                <xsd:element ref="ns3:MediaServiceAutoTags" minOccurs="0"/>
                <xsd:element ref="ns3:MediaLengthInSeconds" minOccurs="0"/>
                <xsd:element ref="ns3:MediaServiceObjectDetectorVersions" minOccurs="0"/>
                <xsd:element ref="ns3:MediaServiceGenerationTime" minOccurs="0"/>
                <xsd:element ref="ns3:MediaServiceEventHashCode" minOccurs="0"/>
                <xsd:element ref="ns3:MediaServiceOCR" minOccurs="0"/>
                <xsd:element ref="ns3:MediaServiceLocation"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332ec8f-a0e7-4094-9784-4f354953651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_activity" ma:index="10" nillable="true" ma:displayName="_activity" ma:hidden="true" ma:internalName="_activity">
      <xsd:simpleType>
        <xsd:restriction base="dms:Note"/>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MediaServiceObjectDetectorVersions" ma:index="17" nillable="true" ma:displayName="MediaServiceObjectDetectorVersions" ma:hidden="true" ma:indexed="true" ma:internalName="MediaServiceObjectDetectorVersions"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element name="MediaServiceLocation" ma:index="21" nillable="true" ma:displayName="Location" ma:indexed="true" ma:internalName="MediaServiceLocation"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d0a180b3-a57f-4d35-b5b4-1a290c3ae00d"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SharingHintHash" ma:index="13"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activity xmlns="d332ec8f-a0e7-4094-9784-4f3549536514" xsi:nil="true"/>
  </documentManagement>
</p:properties>
</file>

<file path=customXml/itemProps1.xml><?xml version="1.0" encoding="utf-8"?>
<ds:datastoreItem xmlns:ds="http://schemas.openxmlformats.org/officeDocument/2006/customXml" ds:itemID="{A2F00596-E5CF-4FD8-B4DF-880DDCC104F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332ec8f-a0e7-4094-9784-4f3549536514"/>
    <ds:schemaRef ds:uri="d0a180b3-a57f-4d35-b5b4-1a290c3ae00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54EF55D-10E4-4688-8C8C-C3EC34C55B9C}">
  <ds:schemaRefs>
    <ds:schemaRef ds:uri="http://schemas.microsoft.com/sharepoint/v3/contenttype/forms"/>
  </ds:schemaRefs>
</ds:datastoreItem>
</file>

<file path=customXml/itemProps3.xml><?xml version="1.0" encoding="utf-8"?>
<ds:datastoreItem xmlns:ds="http://schemas.openxmlformats.org/officeDocument/2006/customXml" ds:itemID="{9D7532C1-6F22-40D4-A4B1-E848054C33DA}">
  <ds:schemaRefs>
    <ds:schemaRef ds:uri="d332ec8f-a0e7-4094-9784-4f3549536514"/>
    <ds:schemaRef ds:uri="http://schemas.microsoft.com/office/2006/metadata/properties"/>
    <ds:schemaRef ds:uri="http://purl.org/dc/dcmitype/"/>
    <ds:schemaRef ds:uri="http://purl.org/dc/elements/1.1/"/>
    <ds:schemaRef ds:uri="http://www.w3.org/XML/1998/namespace"/>
    <ds:schemaRef ds:uri="http://purl.org/dc/terms/"/>
    <ds:schemaRef ds:uri="http://schemas.microsoft.com/office/2006/documentManagement/types"/>
    <ds:schemaRef ds:uri="http://schemas.microsoft.com/office/infopath/2007/PartnerControls"/>
    <ds:schemaRef ds:uri="http://schemas.openxmlformats.org/package/2006/metadata/core-properties"/>
    <ds:schemaRef ds:uri="d0a180b3-a57f-4d35-b5b4-1a290c3ae00d"/>
  </ds:schemaRefs>
</ds:datastoreItem>
</file>

<file path=docProps/app.xml><?xml version="1.0" encoding="utf-8"?>
<Properties xmlns="http://schemas.openxmlformats.org/officeDocument/2006/extended-properties" xmlns:vt="http://schemas.openxmlformats.org/officeDocument/2006/docPropsVTypes">
  <Template>Wisp</Template>
  <TotalTime>70147</TotalTime>
  <Words>2904</Words>
  <Application>Microsoft Office PowerPoint</Application>
  <PresentationFormat>Widescreen</PresentationFormat>
  <Paragraphs>230</Paragraphs>
  <Slides>26</Slides>
  <Notes>4</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26</vt:i4>
      </vt:variant>
    </vt:vector>
  </HeadingPairs>
  <TitlesOfParts>
    <vt:vector size="35" baseType="lpstr">
      <vt:lpstr>Abadi</vt:lpstr>
      <vt:lpstr>Arial</vt:lpstr>
      <vt:lpstr>Calibri</vt:lpstr>
      <vt:lpstr>Century Gothic</vt:lpstr>
      <vt:lpstr>Courier New</vt:lpstr>
      <vt:lpstr>Times New Roman</vt:lpstr>
      <vt:lpstr>Trebuchet MS</vt:lpstr>
      <vt:lpstr>Wingdings 3</vt:lpstr>
      <vt:lpstr>Wisp</vt:lpstr>
      <vt:lpstr>Plan Year 2025 Virginia ACA  Carrier Teleconference</vt:lpstr>
      <vt:lpstr>Bureau of Insurance &amp;                    Health Benefit Exchange Presenters</vt:lpstr>
      <vt:lpstr>Important Dates (2024)</vt:lpstr>
      <vt:lpstr>Important Dates (2024)</vt:lpstr>
      <vt:lpstr>Virginia ACA Rate Filing Information</vt:lpstr>
      <vt:lpstr>Virginia ACA Rate Filing Information Continued</vt:lpstr>
      <vt:lpstr> Virginia ACA Rate Filing Information</vt:lpstr>
      <vt:lpstr>Mental Health Parity (MHPAEA) Compliance</vt:lpstr>
      <vt:lpstr>Mental Health Parity (MHPAEA) Compliance (cont.)</vt:lpstr>
      <vt:lpstr>Binder Filing Reminders (2024 dates)</vt:lpstr>
      <vt:lpstr>Binder Filing Reminders (cont.)</vt:lpstr>
      <vt:lpstr>Binder Filing Reminders (cont.)</vt:lpstr>
      <vt:lpstr>Binder Filing Reminders (cont.)</vt:lpstr>
      <vt:lpstr>Binder Filing Reminders (cont.)</vt:lpstr>
      <vt:lpstr>Binder Filing Reminders (cont.)</vt:lpstr>
      <vt:lpstr>Binder Filing Reminders (cont.)</vt:lpstr>
      <vt:lpstr>Form Filing Reminders </vt:lpstr>
      <vt:lpstr>Form Filing Reminders (cont.)</vt:lpstr>
      <vt:lpstr>Proposed PY 2023 Reinsurance Claim Submission and Payment Schedule</vt:lpstr>
      <vt:lpstr>PY 2024 and PY 2025 Commonwealth Health Reinsurance Program</vt:lpstr>
      <vt:lpstr>Virginia Legislation</vt:lpstr>
      <vt:lpstr>Virginia Legislation Continued</vt:lpstr>
      <vt:lpstr>Virginia Health Benefit Exchange Update</vt:lpstr>
      <vt:lpstr>Virginia Health Benefit Exchange Update</vt:lpstr>
      <vt:lpstr>Virginia Health Benefit Exchange  Contacts                </vt:lpstr>
      <vt:lpstr>ACA Form/Rate Filing 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David Shea</dc:creator>
  <cp:lastModifiedBy>Sharon Holston</cp:lastModifiedBy>
  <cp:revision>309</cp:revision>
  <cp:lastPrinted>2019-03-05T16:18:44Z</cp:lastPrinted>
  <dcterms:created xsi:type="dcterms:W3CDTF">2019-02-14T18:50:23Z</dcterms:created>
  <dcterms:modified xsi:type="dcterms:W3CDTF">2024-03-20T17:53:29Z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46978d1b-6ed2-4706-b37d-344011273722_Enabled">
    <vt:lpwstr>true</vt:lpwstr>
  </property>
  <property fmtid="{D5CDD505-2E9C-101B-9397-08002B2CF9AE}" pid="3" name="MSIP_Label_46978d1b-6ed2-4706-b37d-344011273722_SetDate">
    <vt:lpwstr>2024-02-28T18:08:24Z</vt:lpwstr>
  </property>
  <property fmtid="{D5CDD505-2E9C-101B-9397-08002B2CF9AE}" pid="4" name="MSIP_Label_46978d1b-6ed2-4706-b37d-344011273722_Method">
    <vt:lpwstr>Privileged</vt:lpwstr>
  </property>
  <property fmtid="{D5CDD505-2E9C-101B-9397-08002B2CF9AE}" pid="5" name="MSIP_Label_46978d1b-6ed2-4706-b37d-344011273722_Name">
    <vt:lpwstr>46978d1b-6ed2-4706-b37d-344011273722</vt:lpwstr>
  </property>
  <property fmtid="{D5CDD505-2E9C-101B-9397-08002B2CF9AE}" pid="6" name="MSIP_Label_46978d1b-6ed2-4706-b37d-344011273722_SiteId">
    <vt:lpwstr>1791a7f1-2629-474f-8283-d4da7899c3be</vt:lpwstr>
  </property>
  <property fmtid="{D5CDD505-2E9C-101B-9397-08002B2CF9AE}" pid="7" name="MSIP_Label_46978d1b-6ed2-4706-b37d-344011273722_ActionId">
    <vt:lpwstr>cff08a1a-3df7-4f4a-9b44-871cbd7e1b0d</vt:lpwstr>
  </property>
  <property fmtid="{D5CDD505-2E9C-101B-9397-08002B2CF9AE}" pid="8" name="MSIP_Label_46978d1b-6ed2-4706-b37d-344011273722_ContentBits">
    <vt:lpwstr>0</vt:lpwstr>
  </property>
  <property fmtid="{D5CDD505-2E9C-101B-9397-08002B2CF9AE}" pid="9" name="ContentTypeId">
    <vt:lpwstr>0x010100F68B92E4E8118F4B8D1A6E5B7DA78C3F</vt:lpwstr>
  </property>
</Properties>
</file>