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3"/>
  </p:notesMasterIdLst>
  <p:sldIdLst>
    <p:sldId id="322" r:id="rId2"/>
    <p:sldId id="317" r:id="rId3"/>
    <p:sldId id="258" r:id="rId4"/>
    <p:sldId id="330" r:id="rId5"/>
    <p:sldId id="260" r:id="rId6"/>
    <p:sldId id="311" r:id="rId7"/>
    <p:sldId id="338" r:id="rId8"/>
    <p:sldId id="339" r:id="rId9"/>
    <p:sldId id="340" r:id="rId10"/>
    <p:sldId id="341" r:id="rId11"/>
    <p:sldId id="342" r:id="rId12"/>
    <p:sldId id="312" r:id="rId13"/>
    <p:sldId id="290" r:id="rId14"/>
    <p:sldId id="316" r:id="rId15"/>
    <p:sldId id="276" r:id="rId16"/>
    <p:sldId id="277" r:id="rId17"/>
    <p:sldId id="278" r:id="rId18"/>
    <p:sldId id="296" r:id="rId19"/>
    <p:sldId id="280" r:id="rId20"/>
    <p:sldId id="313" r:id="rId21"/>
    <p:sldId id="281" r:id="rId22"/>
    <p:sldId id="323" r:id="rId23"/>
    <p:sldId id="327" r:id="rId24"/>
    <p:sldId id="324" r:id="rId25"/>
    <p:sldId id="328" r:id="rId26"/>
    <p:sldId id="329" r:id="rId27"/>
    <p:sldId id="343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5" r:id="rId44"/>
    <p:sldId id="356" r:id="rId45"/>
    <p:sldId id="357" r:id="rId46"/>
    <p:sldId id="358" r:id="rId47"/>
    <p:sldId id="359" r:id="rId48"/>
    <p:sldId id="360" r:id="rId49"/>
    <p:sldId id="352" r:id="rId50"/>
    <p:sldId id="353" r:id="rId51"/>
    <p:sldId id="35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FB6B0E-11C5-48D8-9483-5EF56E488700}">
          <p14:sldIdLst>
            <p14:sldId id="322"/>
            <p14:sldId id="317"/>
            <p14:sldId id="258"/>
            <p14:sldId id="330"/>
            <p14:sldId id="260"/>
            <p14:sldId id="311"/>
            <p14:sldId id="338"/>
            <p14:sldId id="339"/>
            <p14:sldId id="340"/>
            <p14:sldId id="341"/>
            <p14:sldId id="342"/>
            <p14:sldId id="312"/>
            <p14:sldId id="290"/>
          </p14:sldIdLst>
        </p14:section>
        <p14:section name="David's Section" id="{F6617327-56D1-4CAF-A9E9-48FD92938BD8}">
          <p14:sldIdLst>
            <p14:sldId id="316"/>
            <p14:sldId id="276"/>
            <p14:sldId id="277"/>
            <p14:sldId id="278"/>
            <p14:sldId id="296"/>
            <p14:sldId id="280"/>
            <p14:sldId id="313"/>
            <p14:sldId id="281"/>
            <p14:sldId id="323"/>
            <p14:sldId id="327"/>
            <p14:sldId id="324"/>
            <p14:sldId id="328"/>
          </p14:sldIdLst>
        </p14:section>
        <p14:section name="Non-Presenting Carriers" id="{C1C6CE73-6C8E-432A-8B07-4B34983DD72B}">
          <p14:sldIdLst>
            <p14:sldId id="329"/>
            <p14:sldId id="343"/>
            <p14:sldId id="331"/>
            <p14:sldId id="332"/>
            <p14:sldId id="333"/>
            <p14:sldId id="334"/>
            <p14:sldId id="335"/>
            <p14:sldId id="336"/>
            <p14:sldId id="337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5"/>
            <p14:sldId id="356"/>
            <p14:sldId id="357"/>
            <p14:sldId id="358"/>
            <p14:sldId id="359"/>
            <p14:sldId id="360"/>
            <p14:sldId id="352"/>
            <p14:sldId id="353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Shea" initials="DS" lastIdx="5" clrIdx="0">
    <p:extLst>
      <p:ext uri="{19B8F6BF-5375-455C-9EA6-DF929625EA0E}">
        <p15:presenceInfo xmlns:p15="http://schemas.microsoft.com/office/powerpoint/2012/main" userId="S::dshea@scc.virginia.gov::13310144-b5d3-4c3d-b030-f35643e5d0b2" providerId="AD"/>
      </p:ext>
    </p:extLst>
  </p:cmAuthor>
  <p:cmAuthor id="2" name="Tiffany Lewis" initials="TL" lastIdx="14" clrIdx="1">
    <p:extLst>
      <p:ext uri="{19B8F6BF-5375-455C-9EA6-DF929625EA0E}">
        <p15:presenceInfo xmlns:p15="http://schemas.microsoft.com/office/powerpoint/2012/main" userId="S::TSLEWIS@scc.virginia.gov::d60fd296-6ed9-475b-841c-4f3fa6c3ced4" providerId="AD"/>
      </p:ext>
    </p:extLst>
  </p:cmAuthor>
  <p:cmAuthor id="3" name="Colleen Moore" initials="CM" lastIdx="5" clrIdx="2">
    <p:extLst>
      <p:ext uri="{19B8F6BF-5375-455C-9EA6-DF929625EA0E}">
        <p15:presenceInfo xmlns:p15="http://schemas.microsoft.com/office/powerpoint/2012/main" userId="S::CMOORE@scc.virginia.gov::4d9b279e-37a6-4650-b785-04494091bf6e" providerId="AD"/>
      </p:ext>
    </p:extLst>
  </p:cmAuthor>
  <p:cmAuthor id="4" name="Julie Blauvelt" initials="JB" lastIdx="4" clrIdx="3">
    <p:extLst>
      <p:ext uri="{19B8F6BF-5375-455C-9EA6-DF929625EA0E}">
        <p15:presenceInfo xmlns:p15="http://schemas.microsoft.com/office/powerpoint/2012/main" userId="S::JBLAUVELT@scc.virginia.gov::62758c94-82f3-47b9-9736-fd5f776a95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980" autoAdjust="0"/>
  </p:normalViewPr>
  <p:slideViewPr>
    <p:cSldViewPr snapToGrid="0">
      <p:cViewPr varScale="1">
        <p:scale>
          <a:sx n="106" d="100"/>
          <a:sy n="10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92305443808359E-2"/>
          <c:y val="2.7922060831627741E-2"/>
          <c:w val="0.95284368401580255"/>
          <c:h val="0.738293361083702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Off Exchange Only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projected *</c:v>
                </c:pt>
              </c:strCache>
            </c:strRef>
          </c:cat>
          <c:val>
            <c:numRef>
              <c:f>Sheet1!$B$7:$B$12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6-4B5B-B6BB-EFF8904C7E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and Off Exchange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projected *</c:v>
                </c:pt>
              </c:strCache>
            </c:strRef>
          </c:cat>
          <c:val>
            <c:numRef>
              <c:f>Sheet1!$C$7:$C$12</c:f>
              <c:numCache>
                <c:formatCode>General</c:formatCode>
                <c:ptCount val="6"/>
                <c:pt idx="0">
                  <c:v>8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6-4B5B-B6BB-EFF8904C7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546888"/>
        <c:axId val="582550824"/>
      </c:barChart>
      <c:catAx>
        <c:axId val="58254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50824"/>
        <c:crosses val="autoZero"/>
        <c:auto val="1"/>
        <c:lblAlgn val="ctr"/>
        <c:lblOffset val="100"/>
        <c:noMultiLvlLbl val="0"/>
      </c:catAx>
      <c:valAx>
        <c:axId val="582550824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54688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12335159496569"/>
          <c:y val="0.87131086334758989"/>
          <c:w val="0.67449977118102711"/>
          <c:h val="6.7157368349763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="1" i="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0417862307659E-2"/>
          <c:y val="5.7665921733258137E-2"/>
          <c:w val="0.96934881250687044"/>
          <c:h val="0.739777253761687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(Sheet1!$A$1,Sheet1!$A$3:$A$16)</c:f>
              <c:strCache>
                <c:ptCount val="14"/>
                <c:pt idx="0">
                  <c:v>HealthKeepers</c:v>
                </c:pt>
                <c:pt idx="1">
                  <c:v>Cigna</c:v>
                </c:pt>
                <c:pt idx="2">
                  <c:v>Sentara 
Health 
Plans</c:v>
                </c:pt>
                <c:pt idx="3">
                  <c:v>Kaiser</c:v>
                </c:pt>
                <c:pt idx="4">
                  <c:v>Optimum 
Choice</c:v>
                </c:pt>
                <c:pt idx="5">
                  <c:v>Innovation 
Hlth Plan</c:v>
                </c:pt>
                <c:pt idx="6">
                  <c:v>Piedmont 
HMO</c:v>
                </c:pt>
                <c:pt idx="7">
                  <c:v>Aetna 
Life</c:v>
                </c:pt>
                <c:pt idx="8">
                  <c:v>Aetna 
Health</c:v>
                </c:pt>
                <c:pt idx="9">
                  <c:v>CareFirst</c:v>
                </c:pt>
                <c:pt idx="10">
                  <c:v>Anthem</c:v>
                </c:pt>
                <c:pt idx="11">
                  <c:v>Oscar</c:v>
                </c:pt>
                <c:pt idx="12">
                  <c:v>GHMSI</c:v>
                </c:pt>
                <c:pt idx="13">
                  <c:v>Sentara 
Health 
Ins Co</c:v>
                </c:pt>
              </c:strCache>
              <c:extLst/>
            </c:strRef>
          </c:cat>
          <c:val>
            <c:numRef>
              <c:f>(Sheet1!$B$1,Sheet1!$B$3:$B$16)</c:f>
              <c:numCache>
                <c:formatCode>0.0%</c:formatCode>
                <c:ptCount val="14"/>
                <c:pt idx="0">
                  <c:v>0.36662465741157452</c:v>
                </c:pt>
                <c:pt idx="1">
                  <c:v>0.14085021005071913</c:v>
                </c:pt>
                <c:pt idx="2">
                  <c:v>0.107227019073711</c:v>
                </c:pt>
                <c:pt idx="3">
                  <c:v>9.6382130770098995E-2</c:v>
                </c:pt>
                <c:pt idx="4">
                  <c:v>8.4085146948381831E-2</c:v>
                </c:pt>
                <c:pt idx="5">
                  <c:v>7.4612918820440313E-2</c:v>
                </c:pt>
                <c:pt idx="6">
                  <c:v>5.4339229952463972E-2</c:v>
                </c:pt>
                <c:pt idx="7">
                  <c:v>2.6374307262232933E-2</c:v>
                </c:pt>
                <c:pt idx="8">
                  <c:v>1.8789731921306209E-2</c:v>
                </c:pt>
                <c:pt idx="9">
                  <c:v>1.8751105394900075E-2</c:v>
                </c:pt>
                <c:pt idx="10">
                  <c:v>5.2374951058796349E-3</c:v>
                </c:pt>
                <c:pt idx="11">
                  <c:v>3.9918566140596488E-3</c:v>
                </c:pt>
                <c:pt idx="12">
                  <c:v>2.7289531791260344E-3</c:v>
                </c:pt>
                <c:pt idx="13">
                  <c:v>5.237495105879635E-6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354-4FA2-B1C9-98D86C6F91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0797304"/>
        <c:axId val="600797632"/>
      </c:barChart>
      <c:catAx>
        <c:axId val="60079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97632"/>
        <c:crosses val="autoZero"/>
        <c:auto val="1"/>
        <c:lblAlgn val="ctr"/>
        <c:lblOffset val="100"/>
        <c:tickLblSkip val="1"/>
        <c:noMultiLvlLbl val="0"/>
      </c:catAx>
      <c:valAx>
        <c:axId val="6007976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797304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accent1">
          <a:lumMod val="75000"/>
        </a:schemeClr>
      </a:solidFill>
      <a:round/>
    </a:ln>
    <a:effectLst/>
  </c:spPr>
  <c:txPr>
    <a:bodyPr/>
    <a:lstStyle/>
    <a:p>
      <a:pPr>
        <a:defRPr>
          <a:solidFill>
            <a:schemeClr val="accent1">
              <a:lumMod val="50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7436190041457E-2"/>
          <c:y val="3.9784412806100775E-2"/>
          <c:w val="0.85960580430652167"/>
          <c:h val="0.80741875142259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Sheet1!$G$2:$L$2</c:f>
              <c:numCache>
                <c:formatCode>_(* #,##0_);_(* \(#,##0\);_(* "-"??_);_(@_)</c:formatCode>
                <c:ptCount val="6"/>
                <c:pt idx="0">
                  <c:v>259721</c:v>
                </c:pt>
                <c:pt idx="1">
                  <c:v>246842</c:v>
                </c:pt>
                <c:pt idx="2">
                  <c:v>269760</c:v>
                </c:pt>
                <c:pt idx="3">
                  <c:v>301238</c:v>
                </c:pt>
                <c:pt idx="4">
                  <c:v>354041</c:v>
                </c:pt>
                <c:pt idx="5" formatCode="#,##0">
                  <c:v>381862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EF-410F-AF84-374A4C35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568320"/>
        <c:axId val="4625202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Average Premium PMPM</c:v>
                </c:pt>
              </c:strCache>
            </c:strRef>
          </c:tx>
          <c:spPr>
            <a:ln w="57150" cap="rnd" cmpd="sng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2385313248887367E-2"/>
                  <c:y val="-3.1729268114416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EC-4119-9F98-D28A75FA447B}"/>
                </c:ext>
              </c:extLst>
            </c:dLbl>
            <c:dLbl>
              <c:idx val="4"/>
              <c:layout>
                <c:manualLayout>
                  <c:x val="-4.1853912282703791E-2"/>
                  <c:y val="-3.9317000523573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EC-4119-9F98-D28A75FA447B}"/>
                </c:ext>
              </c:extLst>
            </c:dLbl>
            <c:dLbl>
              <c:idx val="5"/>
              <c:layout>
                <c:manualLayout>
                  <c:x val="-3.4607535471109764E-2"/>
                  <c:y val="-3.9317000523573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EC-4119-9F98-D28A75FA44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Sheet1!$G$3:$L$3</c:f>
              <c:numCache>
                <c:formatCode>"$"#,##0.00</c:formatCode>
                <c:ptCount val="6"/>
                <c:pt idx="0">
                  <c:v>657.97</c:v>
                </c:pt>
                <c:pt idx="1">
                  <c:v>588.87</c:v>
                </c:pt>
                <c:pt idx="2">
                  <c:v>580.97</c:v>
                </c:pt>
                <c:pt idx="3">
                  <c:v>569.58000000000004</c:v>
                </c:pt>
                <c:pt idx="4">
                  <c:v>495.26</c:v>
                </c:pt>
                <c:pt idx="5">
                  <c:v>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F-410F-AF84-374A4C35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615608"/>
        <c:axId val="525613968"/>
      </c:lineChart>
      <c:catAx>
        <c:axId val="1675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520256"/>
        <c:crosses val="autoZero"/>
        <c:auto val="1"/>
        <c:lblAlgn val="ctr"/>
        <c:lblOffset val="100"/>
        <c:noMultiLvlLbl val="0"/>
      </c:catAx>
      <c:valAx>
        <c:axId val="462520256"/>
        <c:scaling>
          <c:orientation val="minMax"/>
          <c:max val="45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68320"/>
        <c:crosses val="autoZero"/>
        <c:crossBetween val="between"/>
        <c:majorUnit val="50000"/>
      </c:valAx>
      <c:valAx>
        <c:axId val="525613968"/>
        <c:scaling>
          <c:orientation val="minMax"/>
        </c:scaling>
        <c:delete val="0"/>
        <c:axPos val="r"/>
        <c:numFmt formatCode="&quot;$&quot;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15608"/>
        <c:crosses val="max"/>
        <c:crossBetween val="between"/>
      </c:valAx>
      <c:catAx>
        <c:axId val="525615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5613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747929826470529"/>
          <c:y val="0.93771618228426079"/>
          <c:w val="0.54953267275672435"/>
          <c:h val="5.66591354876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74247784244368E-2"/>
          <c:y val="5.2635454061065325E-2"/>
          <c:w val="0.85960580430652167"/>
          <c:h val="0.80741875142259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Enrollment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6231884057971236E-3"/>
                  <c:y val="5.46821599453173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BD-4A76-B65F-668E97B6F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Sheet1!$G$2:$L$2</c:f>
              <c:numCache>
                <c:formatCode>#,##0</c:formatCode>
                <c:ptCount val="6"/>
                <c:pt idx="0">
                  <c:v>343166</c:v>
                </c:pt>
                <c:pt idx="1">
                  <c:v>322928</c:v>
                </c:pt>
                <c:pt idx="2">
                  <c:v>309571.92166666663</c:v>
                </c:pt>
                <c:pt idx="3">
                  <c:v>303794</c:v>
                </c:pt>
                <c:pt idx="4">
                  <c:v>296615</c:v>
                </c:pt>
                <c:pt idx="5">
                  <c:v>303969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5-471F-B467-135016A4E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67568320"/>
        <c:axId val="46252025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Average Premium PMPM</c:v>
                </c:pt>
              </c:strCache>
            </c:strRef>
          </c:tx>
          <c:spPr>
            <a:ln w="57150" cap="rnd" cmpd="sng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5518467800220626E-2"/>
                  <c:y val="-3.4190558716045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5-471F-B467-135016A4E87A}"/>
                </c:ext>
              </c:extLst>
            </c:dLbl>
            <c:dLbl>
              <c:idx val="1"/>
              <c:layout>
                <c:manualLayout>
                  <c:x val="-3.5869304143404848E-2"/>
                  <c:y val="-4.4928955457447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95-471F-B467-135016A4E87A}"/>
                </c:ext>
              </c:extLst>
            </c:dLbl>
            <c:dLbl>
              <c:idx val="2"/>
              <c:layout>
                <c:manualLayout>
                  <c:x val="-3.5869300943041603E-2"/>
                  <c:y val="-2.5247214207083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5-471F-B467-135016A4E87A}"/>
                </c:ext>
              </c:extLst>
            </c:dLbl>
            <c:dLbl>
              <c:idx val="5"/>
              <c:layout>
                <c:manualLayout>
                  <c:x val="-3.2738597892654722E-2"/>
                  <c:y val="-2.06287371973240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BD-4A76-B65F-668E97B6F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Sheet1!$G$1:$L$1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as of 3/1/23</c:v>
                </c:pt>
                <c:pt idx="5">
                  <c:v>2024 Projected</c:v>
                </c:pt>
              </c:strCache>
            </c:strRef>
          </c:cat>
          <c:val>
            <c:numRef>
              <c:f>Sheet1!$G$3:$L$3</c:f>
              <c:numCache>
                <c:formatCode>_("$"* #,##0.00_);_("$"* \(#,##0.00\);_("$"* "-"??_);_(@_)</c:formatCode>
                <c:ptCount val="6"/>
                <c:pt idx="0" formatCode="&quot;$&quot;#,##0.00_);[Red]\(&quot;$&quot;#,##0.00\)">
                  <c:v>494.74</c:v>
                </c:pt>
                <c:pt idx="1">
                  <c:v>510.94</c:v>
                </c:pt>
                <c:pt idx="2" formatCode="&quot;$&quot;#,##0.00">
                  <c:v>544.60520902215978</c:v>
                </c:pt>
                <c:pt idx="3" formatCode="&quot;$&quot;#,##0.00">
                  <c:v>555.29</c:v>
                </c:pt>
                <c:pt idx="4" formatCode="&quot;$&quot;#,##0.00">
                  <c:v>609.59</c:v>
                </c:pt>
                <c:pt idx="5" formatCode="&quot;$&quot;#,##0.00">
                  <c:v>651.66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95-471F-B467-135016A4E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615608"/>
        <c:axId val="525613968"/>
      </c:lineChart>
      <c:catAx>
        <c:axId val="16756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520256"/>
        <c:crosses val="autoZero"/>
        <c:auto val="1"/>
        <c:lblAlgn val="ctr"/>
        <c:lblOffset val="100"/>
        <c:noMultiLvlLbl val="0"/>
      </c:catAx>
      <c:valAx>
        <c:axId val="462520256"/>
        <c:scaling>
          <c:orientation val="minMax"/>
          <c:max val="400000"/>
          <c:min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568320"/>
        <c:crosses val="autoZero"/>
        <c:crossBetween val="between"/>
        <c:majorUnit val="25000"/>
      </c:valAx>
      <c:valAx>
        <c:axId val="525613968"/>
        <c:scaling>
          <c:orientation val="minMax"/>
          <c:min val="0"/>
        </c:scaling>
        <c:delete val="0"/>
        <c:axPos val="r"/>
        <c:numFmt formatCode="&quot;$&quot;#,##0.00_);[Red]\(&quot;$&quot;#,##0.0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15608"/>
        <c:crosses val="max"/>
        <c:crossBetween val="between"/>
      </c:valAx>
      <c:catAx>
        <c:axId val="525615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56139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747929826470529"/>
          <c:y val="0.93771618228426079"/>
          <c:w val="0.54953267275672435"/>
          <c:h val="5.665913548769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bg1"/>
                </a:solidFill>
              </a:rPr>
              <a:t>ACA Historical Data in Virginia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13409188956186E-3"/>
                  <c:y val="2.5373930823471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3B-430D-AD2C-3996B9EB2D2C}"/>
                </c:ext>
              </c:extLst>
            </c:dLbl>
            <c:dLbl>
              <c:idx val="1"/>
              <c:layout>
                <c:manualLayout>
                  <c:x val="-5.6067045944782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3B-430D-AD2C-3996B9EB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(est.)</c:v>
                </c:pt>
                <c:pt idx="5">
                  <c:v>2024 (est.)</c:v>
                </c:pt>
              </c:strCache>
            </c:strRef>
          </c:cat>
          <c:val>
            <c:numRef>
              <c:f>Sheet1!$B$7:$B$12</c:f>
              <c:numCache>
                <c:formatCode>0.0%</c:formatCode>
                <c:ptCount val="6"/>
                <c:pt idx="0">
                  <c:v>0.65600000000000003</c:v>
                </c:pt>
                <c:pt idx="1">
                  <c:v>0.71299999999999997</c:v>
                </c:pt>
                <c:pt idx="2">
                  <c:v>0.78800000000000003</c:v>
                </c:pt>
                <c:pt idx="3">
                  <c:v>0.79800000000000004</c:v>
                </c:pt>
                <c:pt idx="4">
                  <c:v>0.82</c:v>
                </c:pt>
                <c:pt idx="5">
                  <c:v>0.84499999999999997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3B-430D-AD2C-3996B9EB2D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Group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2134091889561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E0-4A26-B28A-EA68799D8D33}"/>
                </c:ext>
              </c:extLst>
            </c:dLbl>
            <c:dLbl>
              <c:idx val="1"/>
              <c:layout>
                <c:manualLayout>
                  <c:x val="3.3640227566866915E-3"/>
                  <c:y val="-2.5373925753895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3B-430D-AD2C-3996B9EB2D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Sheet1!$A$7:$A$12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 (est.)</c:v>
                </c:pt>
                <c:pt idx="5">
                  <c:v>2024 (est.)</c:v>
                </c:pt>
              </c:strCache>
            </c:strRef>
          </c:cat>
          <c:val>
            <c:numRef>
              <c:f>Sheet1!$C$7:$C$12</c:f>
              <c:numCache>
                <c:formatCode>0.0%</c:formatCode>
                <c:ptCount val="6"/>
                <c:pt idx="0">
                  <c:v>0.79300000000000004</c:v>
                </c:pt>
                <c:pt idx="1">
                  <c:v>0.76700000000000002</c:v>
                </c:pt>
                <c:pt idx="2">
                  <c:v>0.80900000000000005</c:v>
                </c:pt>
                <c:pt idx="3">
                  <c:v>0.81399999999999995</c:v>
                </c:pt>
                <c:pt idx="4">
                  <c:v>0.84099999999999997</c:v>
                </c:pt>
                <c:pt idx="5">
                  <c:v>0.84099999999999997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3B-430D-AD2C-3996B9EB2D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5147376"/>
        <c:axId val="805148032"/>
      </c:barChart>
      <c:catAx>
        <c:axId val="80514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48032"/>
        <c:crosses val="autoZero"/>
        <c:auto val="1"/>
        <c:lblAlgn val="ctr"/>
        <c:lblOffset val="100"/>
        <c:noMultiLvlLbl val="0"/>
      </c:catAx>
      <c:valAx>
        <c:axId val="8051480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14737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>
                <a:solidFill>
                  <a:schemeClr val="bg1"/>
                </a:solidFill>
              </a:rPr>
              <a:t>Percentage Change Over Prior Year</a:t>
            </a:r>
          </a:p>
        </c:rich>
      </c:tx>
      <c:layout>
        <c:manualLayout>
          <c:xMode val="edge"/>
          <c:yMode val="edge"/>
          <c:x val="0.24525461305973112"/>
          <c:y val="4.6246390672512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135720967993665E-2"/>
          <c:y val="0.10723629510771855"/>
          <c:w val="0.92400797673686552"/>
          <c:h val="0.778869591829221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Change Over Prior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019656637911437E-3"/>
                  <c:y val="5.39282482533829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B2-4704-A04D-4006EB665548}"/>
                </c:ext>
              </c:extLst>
            </c:dLbl>
            <c:dLbl>
              <c:idx val="1"/>
              <c:layout>
                <c:manualLayout>
                  <c:x val="-1.1019656637911437E-3"/>
                  <c:y val="7.63462029787042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B2-4704-A04D-4006EB665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Sheet1!$A$6:$A$11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est.</c:v>
                </c:pt>
              </c:strCache>
            </c:strRef>
          </c:cat>
          <c:val>
            <c:numRef>
              <c:f>Sheet1!$B$6:$B$11</c:f>
              <c:numCache>
                <c:formatCode>0.0%</c:formatCode>
                <c:ptCount val="6"/>
                <c:pt idx="0">
                  <c:v>0.156</c:v>
                </c:pt>
                <c:pt idx="1">
                  <c:v>-0.05</c:v>
                </c:pt>
                <c:pt idx="2">
                  <c:v>-3.6999999999999998E-2</c:v>
                </c:pt>
                <c:pt idx="3">
                  <c:v>-9.0999999999999998E-2</c:v>
                </c:pt>
                <c:pt idx="4">
                  <c:v>-0.17499999999999999</c:v>
                </c:pt>
                <c:pt idx="5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D-4433-88C4-B31A42D2A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62"/>
        <c:axId val="711998432"/>
        <c:axId val="711998760"/>
        <c:extLst/>
      </c:barChart>
      <c:catAx>
        <c:axId val="7119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>
            <a:glow rad="127000">
              <a:schemeClr val="accent1">
                <a:alpha val="0"/>
              </a:schemeClr>
            </a:glo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998760"/>
        <c:crosses val="autoZero"/>
        <c:auto val="1"/>
        <c:lblAlgn val="ctr"/>
        <c:lblOffset val="160"/>
        <c:noMultiLvlLbl val="0"/>
      </c:catAx>
      <c:valAx>
        <c:axId val="711998760"/>
        <c:scaling>
          <c:orientation val="minMax"/>
          <c:max val="0.65000000000000013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199843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2C80-1B80-4837-B679-6E6DF06E4052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9173-E36E-4F0E-ADBE-96D3BB0B2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62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3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04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82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1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67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3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343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50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57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5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0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639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4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7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03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9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56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37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2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49173-E36E-4F0E-ADBE-96D3BB0B200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9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1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9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761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2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4081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2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4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2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23FC89-F16A-4221-90B9-8F95B81AE7E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8CB0771-9CB7-4442-97A2-351C0BDC172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MSIPCMContentMarking" descr="{&quot;HashCode&quot;:1071427657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63ACC4A4-837D-42F8-BD6B-C7D13C347CA0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2434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c.virginia.gov/pages/Reinsurance-Waiver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0DC0-31CF-48B7-A6F9-D266843D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3846"/>
          <a:stretch/>
        </p:blipFill>
        <p:spPr>
          <a:xfrm>
            <a:off x="-3175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BB6E9-543F-455F-A7AA-054DFCA02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State Corporation Commission</a:t>
            </a:r>
            <a:br>
              <a:rPr lang="en-US" b="1" dirty="0"/>
            </a:br>
            <a:r>
              <a:rPr lang="en-US" b="1" dirty="0"/>
              <a:t>Bureau of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8A87D-ACED-4491-9ED2-2508004B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765100" cy="194733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2024 ACA Rate Presentations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August 9, 2023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F6CCF-A76D-4F9A-9FC6-609E3C73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19" y="5074040"/>
            <a:ext cx="10250013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ARPA ACA Subsidies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CB935597-486B-4879-B5D3-22D97AC24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3" b="2156"/>
          <a:stretch/>
        </p:blipFill>
        <p:spPr>
          <a:xfrm>
            <a:off x="153988" y="228600"/>
            <a:ext cx="11733212" cy="45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38F93-CFED-4585-BBCE-2A1D8205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74" y="894794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i="0" dirty="0">
                <a:effectLst/>
                <a:latin typeface="var(--font-lexend)"/>
              </a:rPr>
              <a:t>2023 Marketplace Open Enrollment Period</a:t>
            </a:r>
            <a:br>
              <a:rPr lang="en-US" sz="2000" b="1" i="0" dirty="0">
                <a:effectLst/>
                <a:latin typeface="var(--font-lexend)"/>
              </a:rPr>
            </a:br>
            <a:br>
              <a:rPr lang="en-US" sz="3400" dirty="0">
                <a:solidFill>
                  <a:schemeClr val="tx2"/>
                </a:solidFill>
              </a:rPr>
            </a:br>
            <a:endParaRPr lang="en-US" sz="3400" dirty="0">
              <a:solidFill>
                <a:schemeClr val="tx2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888C177-2A64-46A0-AC2A-2F63ABCCF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290011"/>
              </p:ext>
            </p:extLst>
          </p:nvPr>
        </p:nvGraphicFramePr>
        <p:xfrm>
          <a:off x="1416563" y="2001535"/>
          <a:ext cx="7953840" cy="14567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8460">
                  <a:extLst>
                    <a:ext uri="{9D8B030D-6E8A-4147-A177-3AD203B41FA5}">
                      <a16:colId xmlns:a16="http://schemas.microsoft.com/office/drawing/2014/main" val="3987309945"/>
                    </a:ext>
                  </a:extLst>
                </a:gridCol>
                <a:gridCol w="1988460">
                  <a:extLst>
                    <a:ext uri="{9D8B030D-6E8A-4147-A177-3AD203B41FA5}">
                      <a16:colId xmlns:a16="http://schemas.microsoft.com/office/drawing/2014/main" val="1820966110"/>
                    </a:ext>
                  </a:extLst>
                </a:gridCol>
                <a:gridCol w="1988460">
                  <a:extLst>
                    <a:ext uri="{9D8B030D-6E8A-4147-A177-3AD203B41FA5}">
                      <a16:colId xmlns:a16="http://schemas.microsoft.com/office/drawing/2014/main" val="2245426369"/>
                    </a:ext>
                  </a:extLst>
                </a:gridCol>
                <a:gridCol w="1988460">
                  <a:extLst>
                    <a:ext uri="{9D8B030D-6E8A-4147-A177-3AD203B41FA5}">
                      <a16:colId xmlns:a16="http://schemas.microsoft.com/office/drawing/2014/main" val="4160652588"/>
                    </a:ext>
                  </a:extLst>
                </a:gridCol>
              </a:tblGrid>
              <a:tr h="87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Number of Consumers with a Marketplace Plan Section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Consumers with APTC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 Premium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Average Premium after APTC among Consumers Receiving APTC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77764"/>
                  </a:ext>
                </a:extLst>
              </a:tr>
              <a:tr h="57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346,140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304,469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$485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$86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6986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B5D1B6A-17EC-4BD5-BC59-A6E8EF40CCCA}"/>
              </a:ext>
            </a:extLst>
          </p:cNvPr>
          <p:cNvSpPr txBox="1"/>
          <p:nvPr/>
        </p:nvSpPr>
        <p:spPr>
          <a:xfrm>
            <a:off x="1416563" y="4318000"/>
            <a:ext cx="7615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ublic_sans"/>
              </a:rPr>
              <a:t>The 2023 Open Enrollment Period for the Health Insurance Marketplaces ran between November 1, 2022 and January 15, 2023 for the 33 states that used HealthCare.gov.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A402E-AC7E-4B07-ADC6-B86A370DE08D}"/>
              </a:ext>
            </a:extLst>
          </p:cNvPr>
          <p:cNvSpPr txBox="1"/>
          <p:nvPr/>
        </p:nvSpPr>
        <p:spPr>
          <a:xfrm>
            <a:off x="1078173" y="5854889"/>
            <a:ext cx="7953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2023 OEP State-level Public Use File at www.cms.gov</a:t>
            </a:r>
          </a:p>
        </p:txBody>
      </p:sp>
    </p:spTree>
    <p:extLst>
      <p:ext uri="{BB962C8B-B14F-4D97-AF65-F5344CB8AC3E}">
        <p14:creationId xmlns:p14="http://schemas.microsoft.com/office/powerpoint/2010/main" val="133874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21FA3A2A-105F-4EE7-9451-E2126B1B52D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35580473"/>
              </p:ext>
            </p:extLst>
          </p:nvPr>
        </p:nvGraphicFramePr>
        <p:xfrm>
          <a:off x="1290369" y="1116013"/>
          <a:ext cx="9611262" cy="4975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37B390F-F1AC-4FF5-A3C5-5B49AB5D962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582" y="212725"/>
            <a:ext cx="10058400" cy="903288"/>
          </a:xfrm>
        </p:spPr>
        <p:txBody>
          <a:bodyPr>
            <a:normAutofit fontScale="90000"/>
          </a:bodyPr>
          <a:lstStyle/>
          <a:p>
            <a:pPr algn="ctr" defTabSz="914445">
              <a:lnSpc>
                <a:spcPct val="10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Virginia Small Group ACA Total Enrollment and </a:t>
            </a:r>
            <a:b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Average Premium PMPM 2019 – 2024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E9731-20A8-4A76-BE7E-F816C2F65F49}"/>
              </a:ext>
            </a:extLst>
          </p:cNvPr>
          <p:cNvSpPr txBox="1"/>
          <p:nvPr/>
        </p:nvSpPr>
        <p:spPr>
          <a:xfrm>
            <a:off x="1156489" y="6183610"/>
            <a:ext cx="1051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2022 and prior - premium and enrollment from experience period data submitted in carrier ACA filings.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             2023 and 2024 - projected PMPM premium and enrollment from carrier ACA filings, actual 3/1/2023 enrollment for 2023.</a:t>
            </a:r>
          </a:p>
        </p:txBody>
      </p:sp>
    </p:spTree>
    <p:extLst>
      <p:ext uri="{BB962C8B-B14F-4D97-AF65-F5344CB8AC3E}">
        <p14:creationId xmlns:p14="http://schemas.microsoft.com/office/powerpoint/2010/main" val="75278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516D4-0AE2-4D7D-8F80-04EDF281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98F27-E78E-4A71-B510-33B32389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individual market continues to show signs of a healthy market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Increased carrier participation/competition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least two carriers in all areas of Virginia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ARPA subsidies – increasing enrollment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Medicaid unwinding adding enrollment to the commercial market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Reinsurance Program was effective in 2023 at reducing average premium PMPM nearly 20% from what it would have been without reinsurance.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Reinsurance Program for 2024 is not expected to reduce rates for 2024, so rates in the individual market will rebound back.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Small group market facing some challenges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study of this market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91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B96B2-A349-4001-B285-C71621F98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dirty="0"/>
              <a:t>2024 Premium Drivers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61554-6044-4789-9021-A59805CCD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Top Premium Drivers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INDIVIDUAL (28.5%)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Reinsurance:  26.4%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Risk Adjustment:  11.2%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Experience:  -7.0%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SMALL GROUP (5.1%)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Experience:  -4.7%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Increase in Benefits:  1.4%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1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DCA3C-7EAF-47A7-A30C-C6447596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807" y="514252"/>
            <a:ext cx="8548386" cy="128245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Virginia 2024 ACA Pricing Trends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CC3E42-3EB7-49F1-B7DF-4BEA175E7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68136"/>
              </p:ext>
            </p:extLst>
          </p:nvPr>
        </p:nvGraphicFramePr>
        <p:xfrm>
          <a:off x="490330" y="2019326"/>
          <a:ext cx="10972797" cy="3846890"/>
        </p:xfrm>
        <a:graphic>
          <a:graphicData uri="http://schemas.openxmlformats.org/drawingml/2006/table">
            <a:tbl>
              <a:tblPr/>
              <a:tblGrid>
                <a:gridCol w="1833756">
                  <a:extLst>
                    <a:ext uri="{9D8B030D-6E8A-4147-A177-3AD203B41FA5}">
                      <a16:colId xmlns:a16="http://schemas.microsoft.com/office/drawing/2014/main" val="881386312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1809844570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1099319731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416856762"/>
                    </a:ext>
                  </a:extLst>
                </a:gridCol>
                <a:gridCol w="257718">
                  <a:extLst>
                    <a:ext uri="{9D8B030D-6E8A-4147-A177-3AD203B41FA5}">
                      <a16:colId xmlns:a16="http://schemas.microsoft.com/office/drawing/2014/main" val="353752975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87269962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215540143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3050162542"/>
                    </a:ext>
                  </a:extLst>
                </a:gridCol>
                <a:gridCol w="237892">
                  <a:extLst>
                    <a:ext uri="{9D8B030D-6E8A-4147-A177-3AD203B41FA5}">
                      <a16:colId xmlns:a16="http://schemas.microsoft.com/office/drawing/2014/main" val="21935893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167400863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342803379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263718732"/>
                    </a:ext>
                  </a:extLst>
                </a:gridCol>
                <a:gridCol w="237892">
                  <a:extLst>
                    <a:ext uri="{9D8B030D-6E8A-4147-A177-3AD203B41FA5}">
                      <a16:colId xmlns:a16="http://schemas.microsoft.com/office/drawing/2014/main" val="2298499388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3137919995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4006256932"/>
                    </a:ext>
                  </a:extLst>
                </a:gridCol>
                <a:gridCol w="614556">
                  <a:extLst>
                    <a:ext uri="{9D8B030D-6E8A-4147-A177-3AD203B41FA5}">
                      <a16:colId xmlns:a16="http://schemas.microsoft.com/office/drawing/2014/main" val="4059415151"/>
                    </a:ext>
                  </a:extLst>
                </a:gridCol>
                <a:gridCol w="297366">
                  <a:extLst>
                    <a:ext uri="{9D8B030D-6E8A-4147-A177-3AD203B41FA5}">
                      <a16:colId xmlns:a16="http://schemas.microsoft.com/office/drawing/2014/main" val="1685674694"/>
                    </a:ext>
                  </a:extLst>
                </a:gridCol>
                <a:gridCol w="733501">
                  <a:extLst>
                    <a:ext uri="{9D8B030D-6E8A-4147-A177-3AD203B41FA5}">
                      <a16:colId xmlns:a16="http://schemas.microsoft.com/office/drawing/2014/main" val="3265778927"/>
                    </a:ext>
                  </a:extLst>
                </a:gridCol>
              </a:tblGrid>
              <a:tr h="294935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Individual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427180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549000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OUTPATIENT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PHYSICIAN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Rx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048109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Carrier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120516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Cigna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7.4%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10.1%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4.3%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6.9%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1.2%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8.2%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92806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Optimum Choice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1.9%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2.2%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3.2%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5.7%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407635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Sentara Health Plans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3.6%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4.6%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10.4%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6.2%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208757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560228"/>
                  </a:ext>
                </a:extLst>
              </a:tr>
              <a:tr h="36474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2215735"/>
                  </a:ext>
                </a:extLst>
              </a:tr>
              <a:tr h="294935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Small Group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436216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851553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OUTPATIENT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PHYSICIAN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Rx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997974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Carrier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Cost 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Util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37414"/>
                  </a:ext>
                </a:extLst>
              </a:tr>
              <a:tr h="237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Optimum Choice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3.3%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976653"/>
                  </a:ext>
                </a:extLst>
              </a:tr>
              <a:tr h="247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Sentara Health Plans</a:t>
                      </a:r>
                    </a:p>
                  </a:txBody>
                  <a:tcPr marL="9002" marR="9002" marT="90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4.8%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5.8%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3.0%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10.4%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0.1%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10.5%</a:t>
                      </a:r>
                    </a:p>
                  </a:txBody>
                  <a:tcPr marL="9002" marR="9002" marT="90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6.0%</a:t>
                      </a:r>
                    </a:p>
                  </a:txBody>
                  <a:tcPr marL="9002" marR="9002" marT="9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44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96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333B6704-FF2E-4572-AE1F-48F41B86E1A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4708779"/>
              </p:ext>
            </p:extLst>
          </p:nvPr>
        </p:nvGraphicFramePr>
        <p:xfrm>
          <a:off x="842963" y="1625599"/>
          <a:ext cx="10810557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173444E-4AF9-4AF6-927D-41C29BCDBF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5040" y="339356"/>
            <a:ext cx="10515600" cy="9271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ACA Loss Ratio Experience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C3544-562D-420F-901C-CE80C99EF7B4}"/>
              </a:ext>
            </a:extLst>
          </p:cNvPr>
          <p:cNvSpPr txBox="1"/>
          <p:nvPr/>
        </p:nvSpPr>
        <p:spPr>
          <a:xfrm>
            <a:off x="838199" y="5778870"/>
            <a:ext cx="894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Historical and projected carrier experience data submitted in the annual carrier ACA rate filings</a:t>
            </a:r>
          </a:p>
          <a:p>
            <a:r>
              <a:rPr lang="en-US" sz="1200" dirty="0">
                <a:solidFill>
                  <a:schemeClr val="bg1"/>
                </a:solidFill>
              </a:rPr>
              <a:t>Note:  2020 and 2021 data excludes Virginia Premier, 2022 excludes Bright Health</a:t>
            </a:r>
          </a:p>
        </p:txBody>
      </p:sp>
    </p:spTree>
    <p:extLst>
      <p:ext uri="{BB962C8B-B14F-4D97-AF65-F5344CB8AC3E}">
        <p14:creationId xmlns:p14="http://schemas.microsoft.com/office/powerpoint/2010/main" val="76795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751ACD0-40E8-425A-A63A-C6C4D9DE0D3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6869041"/>
              </p:ext>
            </p:extLst>
          </p:nvPr>
        </p:nvGraphicFramePr>
        <p:xfrm>
          <a:off x="920115" y="1324560"/>
          <a:ext cx="10058400" cy="438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B5F8D5E-EB51-4933-A1CD-1906FD6DC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24839"/>
            <a:ext cx="10058400" cy="925513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Virginia Individual Average Rate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6E59A-6A8E-4224-972B-5F759FD3C726}"/>
              </a:ext>
            </a:extLst>
          </p:cNvPr>
          <p:cNvSpPr txBox="1"/>
          <p:nvPr/>
        </p:nvSpPr>
        <p:spPr>
          <a:xfrm>
            <a:off x="783608" y="5906671"/>
            <a:ext cx="9636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Average change in approved Calibrated Plan Adjusted Index Rates, annual carrier ACA rate filings </a:t>
            </a:r>
          </a:p>
        </p:txBody>
      </p:sp>
    </p:spTree>
    <p:extLst>
      <p:ext uri="{BB962C8B-B14F-4D97-AF65-F5344CB8AC3E}">
        <p14:creationId xmlns:p14="http://schemas.microsoft.com/office/powerpoint/2010/main" val="281461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6">
            <a:extLst>
              <a:ext uri="{FF2B5EF4-FFF2-40B4-BE49-F238E27FC236}">
                <a16:creationId xmlns:a16="http://schemas.microsoft.com/office/drawing/2014/main" id="{AD2D45C7-2E37-44FD-AC77-116CD14B9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002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0" name="Snip Single Corner Rectangle 17">
            <a:extLst>
              <a:ext uri="{FF2B5EF4-FFF2-40B4-BE49-F238E27FC236}">
                <a16:creationId xmlns:a16="http://schemas.microsoft.com/office/drawing/2014/main" id="{1FF88480-2CF1-4C54-8CE3-2CA9CD9FF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1AA63-B4CB-43CD-A1E3-AC63E791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59FEF-35C7-4CC0-8225-DE5DF634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 rate changes for individual reflect the elimination of the reinsurance program, while small group rate changes are similar to past years</a:t>
            </a:r>
          </a:p>
          <a:p>
            <a:pPr marL="0" marR="0" lv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Pricing trends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saw a slight increase, driven by cost of hospital services and prescription drugs</a:t>
            </a:r>
            <a:endParaRPr lang="en-US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Collectively, carriers estimate a 10% increase in individual enrollment in 2024 and a slight increase in small group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76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tx1">
                <a:lumMod val="9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2945-5823-4FDC-AD2F-2D13F2B0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80" y="373519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5400" dirty="0">
                <a:solidFill>
                  <a:schemeClr val="bg1"/>
                </a:solidFill>
              </a:rPr>
              <a:t>Presenting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AF2E2-B4C0-4680-BA15-F6FE2716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563" y="1817040"/>
            <a:ext cx="10515600" cy="359017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Cigna Health and Life Insurance Company - Individual</a:t>
            </a:r>
          </a:p>
          <a:p>
            <a:pPr>
              <a:spcAft>
                <a:spcPts val="1200"/>
              </a:spcAft>
            </a:pP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Optimum Choice, Inc. – Individual and Small Group</a:t>
            </a:r>
          </a:p>
          <a:p>
            <a:pPr>
              <a:spcAft>
                <a:spcPts val="1200"/>
              </a:spcAft>
            </a:pP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Sentara Health Plans – Individual and Small Group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AF110-9281-4C21-B515-D8ED2C448483}"/>
              </a:ext>
            </a:extLst>
          </p:cNvPr>
          <p:cNvSpPr txBox="1"/>
          <p:nvPr/>
        </p:nvSpPr>
        <p:spPr>
          <a:xfrm>
            <a:off x="1056563" y="5502671"/>
            <a:ext cx="102855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cs typeface="Times New Roman" panose="02020603050405020304" pitchFamily="18" charset="0"/>
              </a:rPr>
              <a:t>Note:  Company presentation data is from Tab VIII of the Virginia ACA Rate Filing Templates submitted as of 8/1/23</a:t>
            </a:r>
          </a:p>
        </p:txBody>
      </p:sp>
    </p:spTree>
    <p:extLst>
      <p:ext uri="{BB962C8B-B14F-4D97-AF65-F5344CB8AC3E}">
        <p14:creationId xmlns:p14="http://schemas.microsoft.com/office/powerpoint/2010/main" val="378116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61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B92F3-BFCC-42D1-982D-0FE5B6C5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799"/>
            <a:ext cx="3747111" cy="489204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Presentation Overview</a:t>
            </a:r>
          </a:p>
        </p:txBody>
      </p:sp>
      <p:cxnSp>
        <p:nvCxnSpPr>
          <p:cNvPr id="60" name="Straight Connector 63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39AB72B4-47C8-479F-A92D-D27EF0A4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2" y="685799"/>
            <a:ext cx="6288260" cy="48920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Welcome and Introduction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500" i="1" dirty="0">
                <a:solidFill>
                  <a:schemeClr val="bg1"/>
                </a:solidFill>
              </a:rPr>
              <a:t>Alexander </a:t>
            </a:r>
            <a:r>
              <a:rPr lang="en-US" sz="1500" i="1" dirty="0" err="1">
                <a:solidFill>
                  <a:schemeClr val="bg1"/>
                </a:solidFill>
              </a:rPr>
              <a:t>Skirpan</a:t>
            </a:r>
            <a:r>
              <a:rPr lang="en-US" sz="1500" i="1" dirty="0">
                <a:solidFill>
                  <a:schemeClr val="bg1"/>
                </a:solidFill>
              </a:rPr>
              <a:t>, Chief Hearing Examiner,</a:t>
            </a:r>
          </a:p>
          <a:p>
            <a:pPr marL="457200" lvl="1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500" i="1" dirty="0">
                <a:solidFill>
                  <a:schemeClr val="bg1"/>
                </a:solidFill>
              </a:rPr>
              <a:t>      State Corporation Commission (SCC)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Broad Overview of Virginia’s Individual and Small Group Health Insurance Markets and Key Issues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Julie Blauvelt, Life &amp; Health Division Deputy Commissioner, SCC Bureau of Insurance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Discussion of Key Observations – Virginia’s Individual and Small group Health Insurance Rates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David Shea, Health Actuary, SCC Bureau of Insurance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Presentation of Carriers’ Rates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Carrier Presenters</a:t>
            </a:r>
          </a:p>
          <a:p>
            <a:pPr>
              <a:lnSpc>
                <a:spcPct val="90000"/>
              </a:lnSpc>
            </a:pPr>
            <a:r>
              <a:rPr lang="en-US" sz="1500" b="1" dirty="0">
                <a:solidFill>
                  <a:schemeClr val="bg1"/>
                </a:solidFill>
              </a:rPr>
              <a:t>Closing</a:t>
            </a:r>
          </a:p>
          <a:p>
            <a:pPr lvl="1">
              <a:lnSpc>
                <a:spcPct val="90000"/>
              </a:lnSpc>
            </a:pPr>
            <a:r>
              <a:rPr lang="en-US" sz="1500" i="1" dirty="0">
                <a:solidFill>
                  <a:schemeClr val="bg1"/>
                </a:solidFill>
              </a:rPr>
              <a:t>Alexander </a:t>
            </a:r>
            <a:r>
              <a:rPr lang="en-US" sz="1500" i="1" dirty="0" err="1">
                <a:solidFill>
                  <a:schemeClr val="bg1"/>
                </a:solidFill>
              </a:rPr>
              <a:t>Skirpan</a:t>
            </a:r>
            <a:endParaRPr lang="en-US" sz="15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B3C4-C227-462A-A709-296930F6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4754563" cy="5410200"/>
          </a:xfrm>
        </p:spPr>
        <p:txBody>
          <a:bodyPr>
            <a:normAutofit/>
          </a:bodyPr>
          <a:lstStyle/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Enrollment, morbidity and premium impact of eliminating the tobacco surcharge</a:t>
            </a:r>
          </a:p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Enrollment and morbidity impact of Medicaid unwinding</a:t>
            </a:r>
          </a:p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Change in trends post-COVID and how they compare to pre-COVID and during COVID</a:t>
            </a:r>
          </a:p>
          <a:p>
            <a:pPr marL="350838" indent="-350838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i="1">
                <a:solidFill>
                  <a:schemeClr val="tx1"/>
                </a:solidFill>
                <a:cs typeface="Times New Roman" panose="02020603050405020304" pitchFamily="18" charset="0"/>
              </a:rPr>
              <a:t>(Sentara Health Plans only</a:t>
            </a:r>
            <a:r>
              <a:rPr lang="en-US" sz="1800">
                <a:solidFill>
                  <a:schemeClr val="tx1"/>
                </a:solidFill>
                <a:cs typeface="Times New Roman" panose="02020603050405020304" pitchFamily="18" charset="0"/>
              </a:rPr>
              <a:t>) Reasons behind Sentara’s name change</a:t>
            </a:r>
          </a:p>
          <a:p>
            <a:pPr marL="0" indent="0"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4657345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E878B-6203-4070-A2B5-F056798B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>
            <a:normAutofit/>
          </a:bodyPr>
          <a:lstStyle/>
          <a:p>
            <a:r>
              <a:rPr lang="en-US" sz="3200" b="1"/>
              <a:t>Issues to be Addressed </a:t>
            </a:r>
            <a:br>
              <a:rPr lang="en-US" sz="3200" b="1"/>
            </a:br>
            <a:r>
              <a:rPr lang="en-US" sz="3200" b="1"/>
              <a:t>Issues for the Presenting Companies to Address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3190CD-45FC-4DE0-B596-17D4DE53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69288" y="3770390"/>
            <a:ext cx="1419541" cy="1660354"/>
            <a:chOff x="10292292" y="2963333"/>
            <a:chExt cx="1896535" cy="22182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BD4334C-2554-4361-8CFF-394E624CF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FC3CBA7-AF68-4075-BAC7-623C34B4F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A6C7307-1C78-4C8A-BF3D-FA420F177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CD1F94-6C7C-4E8F-9336-E312E9F5C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5B11C2A-D791-46E1-B954-1184FB080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666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866337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Cigna Health and Life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Cathy Wang,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Actuarial Advisor</a:t>
            </a:r>
            <a:endParaRPr lang="en-US" sz="2000" kern="1200" dirty="0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9C3D3C-8A07-4ABC-900C-DA8F4EBA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702" y="113377"/>
            <a:ext cx="7749396" cy="66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6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866337"/>
            <a:ext cx="4023360" cy="26867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Optimum </a:t>
            </a:r>
            <a:b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Choice, Inc.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Katherine Simon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Director of Actuarial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EED18-8202-4EA9-A8B6-FE92AA74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7" y="87922"/>
            <a:ext cx="7834238" cy="66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82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866337"/>
            <a:ext cx="4023360" cy="26867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Optimum </a:t>
            </a:r>
            <a:b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Choice, Inc.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Katherine Simon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Director of Actuarial Services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1A57C-1FF6-4474-A1DD-5EF693405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646" y="158260"/>
            <a:ext cx="7849414" cy="65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4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Sentara Health Plans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Margaret Chance,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Principal and Consulting Actuary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E2A8B-630E-4D55-80EB-F7023D7F0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476" y="135966"/>
            <a:ext cx="7883769" cy="66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92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Sentara Health Plans 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019FB-2CE8-45E4-ABA6-3CDBFD870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" y="4389596"/>
            <a:ext cx="3718175" cy="120814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Presenter: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Margaret Chance,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Principal and Consulting Actuary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83A62-5C98-4E63-B807-30D4C6E5F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369" y="105578"/>
            <a:ext cx="7889632" cy="66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Health,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47CD9C-68DC-4CAC-8577-AA4B48E0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30" y="23192"/>
            <a:ext cx="8180069" cy="68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46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Health,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1DC96-49D4-400B-94BE-1DF298C4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141" y="0"/>
            <a:ext cx="81433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7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LIFE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56F54-1231-4157-BDCA-E93014FF0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494" y="0"/>
            <a:ext cx="8021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26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7"/>
            <a:ext cx="4023360" cy="21119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Aetna LIFE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A2BD5B10-48D2-4E39-B494-84D6DED716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/>
          <a:stretch/>
        </p:blipFill>
        <p:spPr>
          <a:xfrm>
            <a:off x="3785058" y="0"/>
            <a:ext cx="8412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7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0B82DB83-92A3-47C4-AE8B-A73502C0C4A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14758427"/>
              </p:ext>
            </p:extLst>
          </p:nvPr>
        </p:nvGraphicFramePr>
        <p:xfrm>
          <a:off x="1086678" y="1766455"/>
          <a:ext cx="9494405" cy="412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B00A431-89A9-41E7-959B-818B8DFD75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1962" y="397947"/>
            <a:ext cx="10906125" cy="1135062"/>
          </a:xfrm>
        </p:spPr>
        <p:txBody>
          <a:bodyPr>
            <a:no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Number of Carriers in Virginia in the Individual Market - On and Off Exchange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A751A-ACBE-400D-8CC0-F7E4020AD313}"/>
              </a:ext>
            </a:extLst>
          </p:cNvPr>
          <p:cNvSpPr txBox="1"/>
          <p:nvPr/>
        </p:nvSpPr>
        <p:spPr>
          <a:xfrm>
            <a:off x="1086678" y="5892522"/>
            <a:ext cx="395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*2024 QHP applications received through SERFF</a:t>
            </a:r>
          </a:p>
        </p:txBody>
      </p:sp>
    </p:spTree>
    <p:extLst>
      <p:ext uri="{BB962C8B-B14F-4D97-AF65-F5344CB8AC3E}">
        <p14:creationId xmlns:p14="http://schemas.microsoft.com/office/powerpoint/2010/main" val="997581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Anthem health plans of Virginia,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3AF83D1E-185D-4C8B-A2CC-B57E70D6B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9" y="0"/>
            <a:ext cx="853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1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Anthem health plans of Virginia,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300F542C-E261-4BC4-97AB-75CD7A0A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30" y="0"/>
            <a:ext cx="8408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Carefirst bluechoice, inc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2AA74C0C-A059-4FFB-A7E6-4762E8C49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76" y="0"/>
            <a:ext cx="8263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2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Carefirst bluechoice, inc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B3B2689E-3315-4D90-9F43-E121E51AF6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"/>
          <a:stretch/>
        </p:blipFill>
        <p:spPr>
          <a:xfrm>
            <a:off x="4036517" y="0"/>
            <a:ext cx="816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4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hospitalization &amp; medical services, inc</a:t>
            </a:r>
            <a:r>
              <a:rPr lang="en-US" sz="3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2A8295B-5418-4AA3-B7C7-0307EE0EC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9" y="1"/>
            <a:ext cx="853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4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Group hospitalization &amp; medical services,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CBFE067-DE8C-41A4-AD9B-2D6DB97C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59" y="1"/>
            <a:ext cx="8397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24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Healthkeepers</a:t>
            </a:r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840427C-E5E7-485C-A6F1-2B7C8FF9E6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2"/>
          <a:stretch/>
        </p:blipFill>
        <p:spPr>
          <a:xfrm>
            <a:off x="3763674" y="0"/>
            <a:ext cx="852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61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Healthkeepers</a:t>
            </a:r>
            <a:r>
              <a:rPr lang="en-US" sz="3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519ACEC-AB74-44BF-B348-C7415BAA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"/>
          <a:stretch/>
        </p:blipFill>
        <p:spPr>
          <a:xfrm>
            <a:off x="3705953" y="0"/>
            <a:ext cx="8510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9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Innovation health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9DFD35-8C0B-4C00-99D3-E46D2379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74" y="0"/>
            <a:ext cx="8092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87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Innovation health plan,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4A361-8687-445D-99A8-36A34A878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25" y="0"/>
            <a:ext cx="7953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F30EA3A-90A6-4C3F-BDFE-33B7AD2217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4"/>
          <a:stretch/>
        </p:blipFill>
        <p:spPr>
          <a:xfrm>
            <a:off x="265134" y="223358"/>
            <a:ext cx="11661731" cy="62152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06E0B2-4BB6-4EC2-9127-C491A5E77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895" y="723947"/>
            <a:ext cx="1753321" cy="15635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8A1D41-176B-4EBF-A507-E852F00F190E}"/>
              </a:ext>
            </a:extLst>
          </p:cNvPr>
          <p:cNvSpPr txBox="1"/>
          <p:nvPr/>
        </p:nvSpPr>
        <p:spPr>
          <a:xfrm>
            <a:off x="578194" y="723947"/>
            <a:ext cx="3823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2024 Individual Market On Exchange - Carrier Service Area Applications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As of 8/1/2023</a:t>
            </a:r>
          </a:p>
        </p:txBody>
      </p:sp>
    </p:spTree>
    <p:extLst>
      <p:ext uri="{BB962C8B-B14F-4D97-AF65-F5344CB8AC3E}">
        <p14:creationId xmlns:p14="http://schemas.microsoft.com/office/powerpoint/2010/main" val="3236246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Innovation health plan,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0824CDDE-095F-4171-AA5B-76349F34B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44" y="0"/>
            <a:ext cx="8376355" cy="69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9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Kaiser foundation health plan of the mid-Atlantic states, inc</a:t>
            </a:r>
            <a:r>
              <a:rPr lang="en-US" sz="3900" dirty="0">
                <a:solidFill>
                  <a:schemeClr val="bg1"/>
                </a:solidFill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6C707A-3AE3-4C46-8DF7-41245043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38" y="0"/>
            <a:ext cx="802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86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100" dirty="0">
                <a:solidFill>
                  <a:schemeClr val="bg1"/>
                </a:solidFill>
              </a:rPr>
              <a:t>Kaiser foundation health plan of the mid-Atlantic states, inc</a:t>
            </a:r>
            <a:r>
              <a:rPr lang="en-US" sz="3900" dirty="0">
                <a:solidFill>
                  <a:schemeClr val="bg1"/>
                </a:solidFill>
              </a:rPr>
              <a:t>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ACFB0-17B1-4703-9EC2-995FD0BA5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14" y="0"/>
            <a:ext cx="7908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8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>
                <a:solidFill>
                  <a:schemeClr val="bg1"/>
                </a:solidFill>
              </a:rPr>
              <a:t>Oscar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individual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BB57F80-C2A2-457E-AA0D-4E7A5FD0C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1"/>
            <a:ext cx="843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Piedmont community healthcare </a:t>
            </a:r>
            <a:r>
              <a:rPr lang="en-US" sz="4300" dirty="0" err="1">
                <a:solidFill>
                  <a:schemeClr val="bg1"/>
                </a:solidFill>
              </a:rPr>
              <a:t>hmo</a:t>
            </a:r>
            <a:r>
              <a:rPr lang="en-US" sz="4300" dirty="0">
                <a:solidFill>
                  <a:schemeClr val="bg1"/>
                </a:solidFill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AB27232-DC5B-4F08-B148-C91B0495F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8" y="0"/>
            <a:ext cx="85355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851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Piedmont community healthcare </a:t>
            </a:r>
            <a:r>
              <a:rPr lang="en-US" sz="4300" dirty="0" err="1">
                <a:solidFill>
                  <a:schemeClr val="bg1"/>
                </a:solidFill>
              </a:rPr>
              <a:t>hmo</a:t>
            </a:r>
            <a:r>
              <a:rPr lang="en-US" sz="4300" dirty="0">
                <a:solidFill>
                  <a:schemeClr val="bg1"/>
                </a:solidFill>
              </a:rPr>
              <a:t>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5F3578C-DC9D-43F1-A9C2-E1D8F17C8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23" y="1"/>
            <a:ext cx="8658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13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Piedmont community healthcare,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dirty="0">
                <a:solidFill>
                  <a:schemeClr val="bg1"/>
                </a:solidFill>
              </a:rPr>
              <a:t>small group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A440CFB6-3303-4031-8A3B-EAD7135BA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1"/>
            <a:ext cx="8647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4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 err="1">
                <a:solidFill>
                  <a:schemeClr val="bg1"/>
                </a:solidFill>
              </a:rPr>
              <a:t>sentara</a:t>
            </a:r>
            <a:r>
              <a:rPr lang="en-US" sz="4300" dirty="0">
                <a:solidFill>
                  <a:schemeClr val="bg1"/>
                </a:solidFill>
              </a:rPr>
              <a:t> health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individual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D42F87F-F39F-43FA-BDC9-93641E02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11" y="1"/>
            <a:ext cx="864728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1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300" dirty="0" err="1">
                <a:solidFill>
                  <a:schemeClr val="bg1"/>
                </a:solidFill>
              </a:rPr>
              <a:t>sentara</a:t>
            </a:r>
            <a:r>
              <a:rPr lang="en-US" sz="4300" dirty="0">
                <a:solidFill>
                  <a:schemeClr val="bg1"/>
                </a:solidFill>
              </a:rPr>
              <a:t> health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C3741C3-8A3C-44A9-87E4-F8EB9090D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839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7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200" dirty="0" err="1">
                <a:solidFill>
                  <a:schemeClr val="bg1"/>
                </a:solidFill>
              </a:rPr>
              <a:t>Unitedhealthcare</a:t>
            </a:r>
            <a:r>
              <a:rPr lang="en-US" sz="4200" dirty="0">
                <a:solidFill>
                  <a:schemeClr val="bg1"/>
                </a:solidFill>
              </a:rPr>
              <a:t> insurance company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E90A054-C25D-4089-B7FD-1D0732594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1"/>
            <a:ext cx="853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6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764B4485-C212-41EB-84FE-0C49106591F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67520159"/>
              </p:ext>
            </p:extLst>
          </p:nvPr>
        </p:nvGraphicFramePr>
        <p:xfrm>
          <a:off x="320131" y="1695201"/>
          <a:ext cx="1129919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76035FC-5031-4511-BD5B-E77D89182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3787" y="401638"/>
            <a:ext cx="10004425" cy="1157287"/>
          </a:xfrm>
        </p:spPr>
        <p:txBody>
          <a:bodyPr>
            <a:normAutofit/>
          </a:bodyPr>
          <a:lstStyle/>
          <a:p>
            <a:pPr algn="ctr"/>
            <a:r>
              <a:rPr lang="en-US" sz="2900" b="1" dirty="0">
                <a:solidFill>
                  <a:schemeClr val="bg1"/>
                </a:solidFill>
              </a:rPr>
              <a:t>Virginia Individual Market Share 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by 2024 Projected Covered Lives </a:t>
            </a:r>
            <a:r>
              <a:rPr lang="en-US" sz="2900" b="1" baseline="30000" dirty="0">
                <a:solidFill>
                  <a:schemeClr val="bg1"/>
                </a:solidFill>
              </a:rPr>
              <a:t>1</a:t>
            </a:r>
            <a:endParaRPr lang="en-US" sz="29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FE64C-4E6A-4498-8C52-D1F2D839125F}"/>
              </a:ext>
            </a:extLst>
          </p:cNvPr>
          <p:cNvSpPr txBox="1"/>
          <p:nvPr/>
        </p:nvSpPr>
        <p:spPr>
          <a:xfrm>
            <a:off x="838200" y="5895477"/>
            <a:ext cx="10263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aseline="30000" dirty="0">
                <a:solidFill>
                  <a:schemeClr val="bg1"/>
                </a:solidFill>
              </a:rPr>
              <a:t>1 </a:t>
            </a:r>
            <a:r>
              <a:rPr lang="en-US" sz="1200" dirty="0">
                <a:solidFill>
                  <a:schemeClr val="bg1"/>
                </a:solidFill>
              </a:rPr>
              <a:t>Covered lives based on carrier projected member months submitted in the carrier Virginia Rate Filing Templates</a:t>
            </a:r>
          </a:p>
        </p:txBody>
      </p:sp>
    </p:spTree>
    <p:extLst>
      <p:ext uri="{BB962C8B-B14F-4D97-AF65-F5344CB8AC3E}">
        <p14:creationId xmlns:p14="http://schemas.microsoft.com/office/powerpoint/2010/main" val="20587196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Unitedhealthcare</a:t>
            </a:r>
            <a:r>
              <a:rPr lang="en-US" sz="4000" dirty="0">
                <a:solidFill>
                  <a:schemeClr val="bg1"/>
                </a:solidFill>
              </a:rPr>
              <a:t> of the mid-Atlantic,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F23E1A9-F6F3-4A03-AEC5-0754D92B5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09" y="0"/>
            <a:ext cx="8535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225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F9BCC-D94C-4A87-81C2-295AD5F0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" y="1412406"/>
            <a:ext cx="3507978" cy="24737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 err="1">
                <a:solidFill>
                  <a:schemeClr val="bg1"/>
                </a:solidFill>
              </a:rPr>
              <a:t>Unitedhealthcare</a:t>
            </a:r>
            <a:r>
              <a:rPr lang="en-US" sz="4000" dirty="0">
                <a:solidFill>
                  <a:schemeClr val="bg1"/>
                </a:solidFill>
              </a:rPr>
              <a:t> plan of the river valley, inc.</a:t>
            </a:r>
            <a:br>
              <a:rPr lang="en-US" sz="4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small group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16D20D-BB46-4263-832A-DFBF72EBA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6DED9-F963-4549-8119-4BE3C0F02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66" y="0"/>
            <a:ext cx="8066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4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80D10C5C-81D8-4B25-98A6-A3762DCE892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2167730"/>
              </p:ext>
            </p:extLst>
          </p:nvPr>
        </p:nvGraphicFramePr>
        <p:xfrm>
          <a:off x="1127760" y="1259840"/>
          <a:ext cx="9621520" cy="454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4F40606-337F-4B82-BB3B-7509CEF683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0720" y="270352"/>
            <a:ext cx="10515600" cy="901700"/>
          </a:xfrm>
        </p:spPr>
        <p:txBody>
          <a:bodyPr>
            <a:noAutofit/>
          </a:bodyPr>
          <a:lstStyle/>
          <a:p>
            <a:pPr algn="ctr" defTabSz="914445">
              <a:defRPr/>
            </a:pPr>
            <a:r>
              <a:rPr lang="en-US" sz="2900" b="1" dirty="0">
                <a:solidFill>
                  <a:schemeClr val="bg1"/>
                </a:solidFill>
              </a:rPr>
              <a:t>Virginia Individual ACA Total Enrollment and 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en-US" sz="2900" b="1" dirty="0">
                <a:solidFill>
                  <a:schemeClr val="bg1"/>
                </a:solidFill>
              </a:rPr>
              <a:t>Average Premium PMPM 2019 – 2024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3CA37-86B6-44FC-8F69-847FA9C11629}"/>
              </a:ext>
            </a:extLst>
          </p:cNvPr>
          <p:cNvSpPr txBox="1"/>
          <p:nvPr/>
        </p:nvSpPr>
        <p:spPr>
          <a:xfrm>
            <a:off x="54591" y="5976937"/>
            <a:ext cx="12082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 2022 and prior -  Experience period data submitted in carrier ACA filings.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               2019 and 2020 exclude data from Virginia Premier with approx. 5000 members. 2022 data excludes Bright Health.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	    2023 and 2024 - projected PMPM premium and enrollment from carrier ACA filings, actual 3/1/2023 enrollment for 2023.</a:t>
            </a:r>
          </a:p>
        </p:txBody>
      </p:sp>
    </p:spTree>
    <p:extLst>
      <p:ext uri="{BB962C8B-B14F-4D97-AF65-F5344CB8AC3E}">
        <p14:creationId xmlns:p14="http://schemas.microsoft.com/office/powerpoint/2010/main" val="176680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5DEE491-FAED-45A6-8380-23EDF907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878540"/>
            <a:ext cx="4754563" cy="570155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General Assembly directed the SCC to apply for a waiver that provides federal funding to Virginia to largely support a reinsurance program for the individual ACA market. CMS approved the program for up to 5 years beginning in 2023.  </a:t>
            </a:r>
          </a:p>
          <a:p>
            <a:pPr marL="342900" marR="0" lvl="0" indent="-342900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reduces health carriers’ costs, reducing premiums. Persons who purchase individual coverage but do not receive federal subsidies (APTCs) benefit the most from the program.  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law sets the goal of the program to decrease premiums by up to 20% depending on available revenue.  </a:t>
            </a:r>
          </a:p>
          <a:p>
            <a:pPr marL="342900" indent="-342900"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SCC relies on the General Assembly money committees to target the level of funding Virginia will contribute to the program. For 2023, legislators selected a 15% premium reduction target with an estimated cost to Virginia of about $69 million. </a:t>
            </a:r>
          </a:p>
          <a:p>
            <a:pPr marL="0" indent="0">
              <a:lnSpc>
                <a:spcPct val="90000"/>
              </a:lnSpc>
            </a:pP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6C608A-00E1-4B11-9411-29362CFC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2057" y="685800"/>
            <a:ext cx="3592286" cy="530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/>
              <a:t>Reinsurance Program waiver application</a:t>
            </a:r>
          </a:p>
        </p:txBody>
      </p:sp>
    </p:spTree>
    <p:extLst>
      <p:ext uri="{BB962C8B-B14F-4D97-AF65-F5344CB8AC3E}">
        <p14:creationId xmlns:p14="http://schemas.microsoft.com/office/powerpoint/2010/main" val="318914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2B7F-485F-44C9-A10A-C6C822683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Reinsurance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22C52-97D2-4DAE-A4ED-FB1FDF3F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2023 program targeted a 15.6% premium reduction on average.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agencies granted approval of the program that </a:t>
            </a: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pays a portion of expensive claims using a combination of state and federal funds. 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federal funds:  $331,877,124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Estimated Virginia funds:  $43,424,482</a:t>
            </a:r>
          </a:p>
          <a:p>
            <a:pPr marL="0" marR="0" lv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Reinsurance program parameters set by SCC reduced rates on average 19.5% from what they would have been with no reinsurance.  Rates were reduced 17.2% from 2022 rates on average. </a:t>
            </a: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26922B-4C7E-4507-B0F5-167C46F9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2024 REINSURANCE PROGRAM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E4D04D-FD0D-4A27-B776-85D946440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30306"/>
            <a:ext cx="8534400" cy="4522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An actuarial study* found that many people continued to purchase individual coverage in Virginia without federal advance premium tax credits.  This raises the projected state costs for the program.  </a:t>
            </a:r>
          </a:p>
          <a:p>
            <a:pPr marL="0" marR="0" lvl="0" indent="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The SCC did not receive agreement from the General Assembly money committees on a level of funding or premium reduction for the 2024 Program.  </a:t>
            </a:r>
          </a:p>
          <a:p>
            <a:pPr marL="800100" lvl="1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A program could cost the state between $36 to more than $65 million for just a 5% premium reduction.</a:t>
            </a:r>
          </a:p>
          <a:p>
            <a:pPr marL="800100" lvl="1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Virginia could expect to receive more than $100 million in Federal funds for a program of that size.  </a:t>
            </a:r>
          </a:p>
          <a:p>
            <a:pPr marL="0" marR="0" lvl="0" indent="0">
              <a:lnSpc>
                <a:spcPct val="90000"/>
              </a:lnSpc>
              <a:buFont typeface="Wingdings 3" panose="05040102010807070707" pitchFamily="18" charset="2"/>
              <a:buChar char=""/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For 2024, the SCC established a 0% premium reduction for the program, thereby resulting in a rebound from the previous year’s rate levels.</a:t>
            </a:r>
          </a:p>
          <a:p>
            <a:pPr marL="0" marR="0" lvl="0" indent="0">
              <a:lnSpc>
                <a:spcPct val="90000"/>
              </a:lnSpc>
            </a:pPr>
            <a:endParaRPr lang="en-US" sz="1400" b="1" dirty="0">
              <a:solidFill>
                <a:schemeClr val="tx1"/>
              </a:solidFill>
            </a:endParaRPr>
          </a:p>
          <a:p>
            <a:pPr marL="342900" marR="0" lvl="0" indent="-342900">
              <a:lnSpc>
                <a:spcPct val="90000"/>
              </a:lnSpc>
              <a:buFont typeface="Wingdings 3" panose="05040102010807070707" pitchFamily="18" charset="2"/>
              <a:buChar char=""/>
            </a:pPr>
            <a:r>
              <a:rPr lang="en-US" sz="1400" b="1" dirty="0">
                <a:solidFill>
                  <a:schemeClr val="tx1"/>
                </a:solidFill>
              </a:rPr>
              <a:t>For more information, go to:  </a:t>
            </a:r>
            <a:r>
              <a:rPr lang="en-US" sz="1400" b="1" u="sng" dirty="0">
                <a:solidFill>
                  <a:schemeClr val="tx1"/>
                </a:solidFill>
                <a:hlinkClick r:id="rId2"/>
              </a:rPr>
              <a:t>https://scc.virginia.gov/pages/Reinsurance-Waiver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B040B1-9A41-4F31-B0D8-A6D6214D6413}"/>
              </a:ext>
            </a:extLst>
          </p:cNvPr>
          <p:cNvSpPr txBox="1"/>
          <p:nvPr/>
        </p:nvSpPr>
        <p:spPr>
          <a:xfrm>
            <a:off x="684213" y="5773003"/>
            <a:ext cx="85343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* </a:t>
            </a:r>
            <a:r>
              <a:rPr lang="en-US" sz="1200" dirty="0"/>
              <a:t>Oliver Wyman 2024 Reinsurance Modeling Results, April 14, 2013 – funded by a grant from U.S.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03264902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10725</TotalTime>
  <Words>1684</Words>
  <Application>Microsoft Office PowerPoint</Application>
  <PresentationFormat>Widescreen</PresentationFormat>
  <Paragraphs>334</Paragraphs>
  <Slides>51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Courier New</vt:lpstr>
      <vt:lpstr>public_sans</vt:lpstr>
      <vt:lpstr>Symbol</vt:lpstr>
      <vt:lpstr>Times New Roman</vt:lpstr>
      <vt:lpstr>var(--font-lexend)</vt:lpstr>
      <vt:lpstr>Wingdings</vt:lpstr>
      <vt:lpstr>Wingdings 3</vt:lpstr>
      <vt:lpstr>Slice</vt:lpstr>
      <vt:lpstr>State Corporation Commission Bureau of Insurance</vt:lpstr>
      <vt:lpstr>Presentation Overview</vt:lpstr>
      <vt:lpstr>Number of Carriers in Virginia in the Individual Market - On and Off Exchange</vt:lpstr>
      <vt:lpstr>PowerPoint Presentation</vt:lpstr>
      <vt:lpstr>Virginia Individual Market Share   by 2024 Projected Covered Lives 1</vt:lpstr>
      <vt:lpstr>Virginia Individual ACA Total Enrollment and  Average Premium PMPM 2019 – 2024</vt:lpstr>
      <vt:lpstr>Reinsurance Program waiver application</vt:lpstr>
      <vt:lpstr>2023 Reinsurance program</vt:lpstr>
      <vt:lpstr>2024 REINSURANCE PROGRAM</vt:lpstr>
      <vt:lpstr>ARPA ACA Subsidies</vt:lpstr>
      <vt:lpstr>2023 Marketplace Open Enrollment Period  </vt:lpstr>
      <vt:lpstr>Virginia Small Group ACA Total Enrollment and  Average Premium PMPM 2019 – 2024</vt:lpstr>
      <vt:lpstr>Key Takeaways</vt:lpstr>
      <vt:lpstr>2024 Premium Drivers</vt:lpstr>
      <vt:lpstr>Virginia 2024 ACA Pricing Trends</vt:lpstr>
      <vt:lpstr>ACA Loss Ratio Experience</vt:lpstr>
      <vt:lpstr>Virginia Individual Average Rate Change</vt:lpstr>
      <vt:lpstr>Key Takeaways</vt:lpstr>
      <vt:lpstr> Presenting Companies</vt:lpstr>
      <vt:lpstr>Issues to be Addressed  Issues for the Presenting Companies to Address</vt:lpstr>
      <vt:lpstr>Cigna Health and Life Insurance Company Individual</vt:lpstr>
      <vt:lpstr>Optimum  Choice, Inc.  Individual</vt:lpstr>
      <vt:lpstr>Optimum  Choice, Inc.  Small Group</vt:lpstr>
      <vt:lpstr>Sentara Health Plans  Individual</vt:lpstr>
      <vt:lpstr>Sentara Health Plans  Small Group</vt:lpstr>
      <vt:lpstr>Aetna Health, Inc. Individual</vt:lpstr>
      <vt:lpstr>Aetna Health, Inc. Small Group</vt:lpstr>
      <vt:lpstr>Aetna LIFE INSURANCE Company Individual</vt:lpstr>
      <vt:lpstr>Aetna LIFE INSURANCE Company Small group</vt:lpstr>
      <vt:lpstr>Anthem health plans of Virginia, inc. individual</vt:lpstr>
      <vt:lpstr>Anthem health plans of Virginia, inc. Small group</vt:lpstr>
      <vt:lpstr>Carefirst bluechoice, inc. individual</vt:lpstr>
      <vt:lpstr>Carefirst bluechoice, inc. small group</vt:lpstr>
      <vt:lpstr>Group hospitalization &amp; medical services, inc. individual</vt:lpstr>
      <vt:lpstr>Group hospitalization &amp; medical services, inc. small group</vt:lpstr>
      <vt:lpstr>Healthkeepers, inc. individual</vt:lpstr>
      <vt:lpstr>Healthkeepers, inc. small group</vt:lpstr>
      <vt:lpstr>Innovation health insurance company small group</vt:lpstr>
      <vt:lpstr>Innovation health plan, inc. individual</vt:lpstr>
      <vt:lpstr>Innovation health plan, inc. small group</vt:lpstr>
      <vt:lpstr>Kaiser foundation health plan of the mid-Atlantic states, inc. individual</vt:lpstr>
      <vt:lpstr>Kaiser foundation health plan of the mid-Atlantic states, inc. small group</vt:lpstr>
      <vt:lpstr>Oscar insurance company individual</vt:lpstr>
      <vt:lpstr>Piedmont community healthcare hmo, inc. individual</vt:lpstr>
      <vt:lpstr>Piedmont community healthcare hmo, inc. small group</vt:lpstr>
      <vt:lpstr>Piedmont community healthcare, inc. small group</vt:lpstr>
      <vt:lpstr>sentara health insurance company individual</vt:lpstr>
      <vt:lpstr>sentara health insurance company small group</vt:lpstr>
      <vt:lpstr>Unitedhealthcare insurance company small group</vt:lpstr>
      <vt:lpstr>Unitedhealthcare of the mid-Atlantic, inc. small group</vt:lpstr>
      <vt:lpstr>Unitedhealthcare plan of the river valley, inc. small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Lewis</dc:creator>
  <cp:lastModifiedBy>Johnathan Nixon</cp:lastModifiedBy>
  <cp:revision>209</cp:revision>
  <dcterms:created xsi:type="dcterms:W3CDTF">2022-08-01T14:16:33Z</dcterms:created>
  <dcterms:modified xsi:type="dcterms:W3CDTF">2023-08-09T14:34:50Z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953dd5-1b53-4742-b186-f2a38279ffcd_Enabled">
    <vt:lpwstr>true</vt:lpwstr>
  </property>
  <property fmtid="{D5CDD505-2E9C-101B-9397-08002B2CF9AE}" pid="3" name="MSIP_Label_8e953dd5-1b53-4742-b186-f2a38279ffcd_SetDate">
    <vt:lpwstr>2023-08-09T14:34:29Z</vt:lpwstr>
  </property>
  <property fmtid="{D5CDD505-2E9C-101B-9397-08002B2CF9AE}" pid="4" name="MSIP_Label_8e953dd5-1b53-4742-b186-f2a38279ffcd_Method">
    <vt:lpwstr>Standard</vt:lpwstr>
  </property>
  <property fmtid="{D5CDD505-2E9C-101B-9397-08002B2CF9AE}" pid="5" name="MSIP_Label_8e953dd5-1b53-4742-b186-f2a38279ffcd_Name">
    <vt:lpwstr>8e953dd5-1b53-4742-b186-f2a38279ffcd</vt:lpwstr>
  </property>
  <property fmtid="{D5CDD505-2E9C-101B-9397-08002B2CF9AE}" pid="6" name="MSIP_Label_8e953dd5-1b53-4742-b186-f2a38279ffcd_SiteId">
    <vt:lpwstr>1791a7f1-2629-474f-8283-d4da7899c3be</vt:lpwstr>
  </property>
  <property fmtid="{D5CDD505-2E9C-101B-9397-08002B2CF9AE}" pid="7" name="MSIP_Label_8e953dd5-1b53-4742-b186-f2a38279ffcd_ActionId">
    <vt:lpwstr>f1958964-9b70-415a-b5d6-e91ead587ae2</vt:lpwstr>
  </property>
  <property fmtid="{D5CDD505-2E9C-101B-9397-08002B2CF9AE}" pid="8" name="MSIP_Label_8e953dd5-1b53-4742-b186-f2a38279ffcd_ContentBits">
    <vt:lpwstr>2</vt:lpwstr>
  </property>
</Properties>
</file>