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61" r:id="rId4"/>
    <p:sldId id="258" r:id="rId5"/>
    <p:sldId id="271" r:id="rId6"/>
    <p:sldId id="262" r:id="rId7"/>
    <p:sldId id="263" r:id="rId8"/>
    <p:sldId id="270" r:id="rId9"/>
    <p:sldId id="264" r:id="rId10"/>
    <p:sldId id="266" r:id="rId11"/>
    <p:sldId id="267" r:id="rId12"/>
    <p:sldId id="268" r:id="rId13"/>
    <p:sldId id="269" r:id="rId14"/>
    <p:sldId id="259" r:id="rId15"/>
    <p:sldId id="26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Blauvelt" initials="JB" lastIdx="12" clrIdx="0">
    <p:extLst>
      <p:ext uri="{19B8F6BF-5375-455C-9EA6-DF929625EA0E}">
        <p15:presenceInfo xmlns:p15="http://schemas.microsoft.com/office/powerpoint/2012/main" userId="S::JBLAUVELT@scc.virginia.gov::62758c94-82f3-47b9-9736-fd5f776a95c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D1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370" autoAdjust="0"/>
  </p:normalViewPr>
  <p:slideViewPr>
    <p:cSldViewPr snapToGrid="0">
      <p:cViewPr varScale="1">
        <p:scale>
          <a:sx n="70" d="100"/>
          <a:sy n="70" d="100"/>
        </p:scale>
        <p:origin x="1166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5873D6-7DDA-44E7-B9EA-DB5F3770269C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4E41560-BE6C-410A-8770-83DE4DEA195E}">
      <dgm:prSet/>
      <dgm:spPr/>
      <dgm:t>
        <a:bodyPr/>
        <a:lstStyle/>
        <a:p>
          <a:r>
            <a:rPr lang="en-US" dirty="0"/>
            <a:t>Initiating Party (IP): </a:t>
          </a:r>
        </a:p>
      </dgm:t>
    </dgm:pt>
    <dgm:pt modelId="{4E3A4E30-CC86-4E8D-8CF4-47330BA42B3E}" type="parTrans" cxnId="{63A84445-55A4-4D7A-8ED8-FDE63E93A811}">
      <dgm:prSet/>
      <dgm:spPr/>
      <dgm:t>
        <a:bodyPr/>
        <a:lstStyle/>
        <a:p>
          <a:endParaRPr lang="en-US"/>
        </a:p>
      </dgm:t>
    </dgm:pt>
    <dgm:pt modelId="{AFE06C5C-6D0F-4504-8355-60906BC23381}" type="sibTrans" cxnId="{63A84445-55A4-4D7A-8ED8-FDE63E93A811}">
      <dgm:prSet/>
      <dgm:spPr/>
      <dgm:t>
        <a:bodyPr/>
        <a:lstStyle/>
        <a:p>
          <a:endParaRPr lang="en-US"/>
        </a:p>
      </dgm:t>
    </dgm:pt>
    <dgm:pt modelId="{28F0AEF7-BFBA-4070-AF0D-8543E01345B2}">
      <dgm:prSet/>
      <dgm:spPr/>
      <dgm:t>
        <a:bodyPr/>
        <a:lstStyle/>
        <a:p>
          <a:r>
            <a:rPr lang="en-US" dirty="0"/>
            <a:t>Insurance Carrier, or</a:t>
          </a:r>
        </a:p>
      </dgm:t>
    </dgm:pt>
    <dgm:pt modelId="{184407E4-81A9-4169-873C-D94487A8907B}" type="parTrans" cxnId="{A74F291A-12D5-4380-A627-97E9F36022D6}">
      <dgm:prSet/>
      <dgm:spPr/>
      <dgm:t>
        <a:bodyPr/>
        <a:lstStyle/>
        <a:p>
          <a:endParaRPr lang="en-US"/>
        </a:p>
      </dgm:t>
    </dgm:pt>
    <dgm:pt modelId="{0B3CF3D3-FE4E-48D1-91FD-9C1A226AD28C}" type="sibTrans" cxnId="{A74F291A-12D5-4380-A627-97E9F36022D6}">
      <dgm:prSet/>
      <dgm:spPr/>
      <dgm:t>
        <a:bodyPr/>
        <a:lstStyle/>
        <a:p>
          <a:endParaRPr lang="en-US"/>
        </a:p>
      </dgm:t>
    </dgm:pt>
    <dgm:pt modelId="{BB01B75F-C7FB-4925-BC12-9831AC9C06E2}">
      <dgm:prSet/>
      <dgm:spPr/>
      <dgm:t>
        <a:bodyPr/>
        <a:lstStyle/>
        <a:p>
          <a:r>
            <a:rPr lang="en-US" dirty="0"/>
            <a:t>Non-Initiating Party (NP):</a:t>
          </a:r>
        </a:p>
      </dgm:t>
    </dgm:pt>
    <dgm:pt modelId="{B6ACC17E-23A2-4E9D-AAF5-42FF636FC45F}" type="parTrans" cxnId="{755317D1-E4A7-49F4-9618-DB4A76D01E78}">
      <dgm:prSet/>
      <dgm:spPr/>
      <dgm:t>
        <a:bodyPr/>
        <a:lstStyle/>
        <a:p>
          <a:endParaRPr lang="en-US"/>
        </a:p>
      </dgm:t>
    </dgm:pt>
    <dgm:pt modelId="{4DB805CC-FFE9-4E0A-AC39-63FE5B4C418F}" type="sibTrans" cxnId="{755317D1-E4A7-49F4-9618-DB4A76D01E78}">
      <dgm:prSet/>
      <dgm:spPr/>
      <dgm:t>
        <a:bodyPr/>
        <a:lstStyle/>
        <a:p>
          <a:endParaRPr lang="en-US"/>
        </a:p>
      </dgm:t>
    </dgm:pt>
    <dgm:pt modelId="{CC2D5116-4833-40C9-A889-67FFAD4EF758}">
      <dgm:prSet/>
      <dgm:spPr/>
      <dgm:t>
        <a:bodyPr/>
        <a:lstStyle/>
        <a:p>
          <a:r>
            <a:rPr lang="en-US" dirty="0"/>
            <a:t>Insurance Carrier, or</a:t>
          </a:r>
        </a:p>
      </dgm:t>
    </dgm:pt>
    <dgm:pt modelId="{1D3E3E0A-5DD0-4F33-A908-4374F838A3AF}" type="parTrans" cxnId="{8868FA97-2B18-48B6-A0C1-00A0F6F36966}">
      <dgm:prSet/>
      <dgm:spPr/>
      <dgm:t>
        <a:bodyPr/>
        <a:lstStyle/>
        <a:p>
          <a:endParaRPr lang="en-US"/>
        </a:p>
      </dgm:t>
    </dgm:pt>
    <dgm:pt modelId="{983B9120-2C08-49F5-AA19-D0EB377DDACB}" type="sibTrans" cxnId="{8868FA97-2B18-48B6-A0C1-00A0F6F36966}">
      <dgm:prSet/>
      <dgm:spPr/>
      <dgm:t>
        <a:bodyPr/>
        <a:lstStyle/>
        <a:p>
          <a:endParaRPr lang="en-US"/>
        </a:p>
      </dgm:t>
    </dgm:pt>
    <dgm:pt modelId="{75CC0997-E0B8-4AAF-A81E-F3B26CFAB6A1}">
      <dgm:prSet/>
      <dgm:spPr/>
      <dgm:t>
        <a:bodyPr/>
        <a:lstStyle/>
        <a:p>
          <a:r>
            <a:rPr lang="en-US" dirty="0"/>
            <a:t>Out-of-Network Provider </a:t>
          </a:r>
        </a:p>
      </dgm:t>
    </dgm:pt>
    <dgm:pt modelId="{3C65C5F7-1BFE-44CD-A172-07251040124B}" type="parTrans" cxnId="{7CE16449-4650-42D4-9203-7E7ECE48DF8E}">
      <dgm:prSet/>
      <dgm:spPr/>
      <dgm:t>
        <a:bodyPr/>
        <a:lstStyle/>
        <a:p>
          <a:endParaRPr lang="en-US"/>
        </a:p>
      </dgm:t>
    </dgm:pt>
    <dgm:pt modelId="{0A281297-142B-4DF5-8147-3EDE22E11CC5}" type="sibTrans" cxnId="{7CE16449-4650-42D4-9203-7E7ECE48DF8E}">
      <dgm:prSet/>
      <dgm:spPr/>
      <dgm:t>
        <a:bodyPr/>
        <a:lstStyle/>
        <a:p>
          <a:endParaRPr lang="en-US"/>
        </a:p>
      </dgm:t>
    </dgm:pt>
    <dgm:pt modelId="{75AB0ED9-3C3D-46C0-87D6-C8DA226FDE45}">
      <dgm:prSet/>
      <dgm:spPr/>
      <dgm:t>
        <a:bodyPr/>
        <a:lstStyle/>
        <a:p>
          <a:r>
            <a:rPr lang="en-US" dirty="0"/>
            <a:t>Arbitrator</a:t>
          </a:r>
        </a:p>
      </dgm:t>
    </dgm:pt>
    <dgm:pt modelId="{34BDEC7F-417D-46DF-9BC6-A84F74650116}" type="parTrans" cxnId="{3B4B9B53-E4C5-47B5-BDA6-227A3C2946FC}">
      <dgm:prSet/>
      <dgm:spPr/>
      <dgm:t>
        <a:bodyPr/>
        <a:lstStyle/>
        <a:p>
          <a:endParaRPr lang="en-US"/>
        </a:p>
      </dgm:t>
    </dgm:pt>
    <dgm:pt modelId="{133228FA-60CC-4C83-9911-97C64E2B5CC5}" type="sibTrans" cxnId="{3B4B9B53-E4C5-47B5-BDA6-227A3C2946FC}">
      <dgm:prSet/>
      <dgm:spPr/>
      <dgm:t>
        <a:bodyPr/>
        <a:lstStyle/>
        <a:p>
          <a:endParaRPr lang="en-US"/>
        </a:p>
      </dgm:t>
    </dgm:pt>
    <dgm:pt modelId="{AC07753F-2F71-4481-8F8E-FE513ED93F5B}">
      <dgm:prSet/>
      <dgm:spPr/>
      <dgm:t>
        <a:bodyPr/>
        <a:lstStyle/>
        <a:p>
          <a:r>
            <a:rPr lang="en-US" dirty="0"/>
            <a:t>Out-of-Network Provider </a:t>
          </a:r>
        </a:p>
      </dgm:t>
    </dgm:pt>
    <dgm:pt modelId="{F042473E-1759-4213-9E38-73BB229B365D}" type="parTrans" cxnId="{AA4FC580-500B-4B21-918A-B4C733A4845A}">
      <dgm:prSet/>
      <dgm:spPr/>
      <dgm:t>
        <a:bodyPr/>
        <a:lstStyle/>
        <a:p>
          <a:endParaRPr lang="en-US"/>
        </a:p>
      </dgm:t>
    </dgm:pt>
    <dgm:pt modelId="{88B8B58D-AE8D-4A1A-B973-F9C3964CBBF2}" type="sibTrans" cxnId="{AA4FC580-500B-4B21-918A-B4C733A4845A}">
      <dgm:prSet/>
      <dgm:spPr/>
      <dgm:t>
        <a:bodyPr/>
        <a:lstStyle/>
        <a:p>
          <a:endParaRPr lang="en-US"/>
        </a:p>
      </dgm:t>
    </dgm:pt>
    <dgm:pt modelId="{97FBEB05-C03A-45F8-9C05-5F50454BFFF6}" type="pres">
      <dgm:prSet presAssocID="{7E5873D6-7DDA-44E7-B9EA-DB5F3770269C}" presName="linear" presStyleCnt="0">
        <dgm:presLayoutVars>
          <dgm:dir/>
          <dgm:animLvl val="lvl"/>
          <dgm:resizeHandles val="exact"/>
        </dgm:presLayoutVars>
      </dgm:prSet>
      <dgm:spPr/>
    </dgm:pt>
    <dgm:pt modelId="{5CB357D6-4500-4B8C-BC1A-98EF209ACDCD}" type="pres">
      <dgm:prSet presAssocID="{74E41560-BE6C-410A-8770-83DE4DEA195E}" presName="parentLin" presStyleCnt="0"/>
      <dgm:spPr/>
    </dgm:pt>
    <dgm:pt modelId="{E3EC3007-EB8B-41A3-ABE4-BD11F7B1680B}" type="pres">
      <dgm:prSet presAssocID="{74E41560-BE6C-410A-8770-83DE4DEA195E}" presName="parentLeftMargin" presStyleLbl="node1" presStyleIdx="0" presStyleCnt="3"/>
      <dgm:spPr/>
    </dgm:pt>
    <dgm:pt modelId="{0858DB6B-5261-4BE9-ACD9-84CE2D089BE3}" type="pres">
      <dgm:prSet presAssocID="{74E41560-BE6C-410A-8770-83DE4DEA195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0B108A8-E561-489C-80C2-87084FFDDDB5}" type="pres">
      <dgm:prSet presAssocID="{74E41560-BE6C-410A-8770-83DE4DEA195E}" presName="negativeSpace" presStyleCnt="0"/>
      <dgm:spPr/>
    </dgm:pt>
    <dgm:pt modelId="{43701899-ED5F-470C-96F4-BBB1C3C52BE6}" type="pres">
      <dgm:prSet presAssocID="{74E41560-BE6C-410A-8770-83DE4DEA195E}" presName="childText" presStyleLbl="conFgAcc1" presStyleIdx="0" presStyleCnt="3">
        <dgm:presLayoutVars>
          <dgm:bulletEnabled val="1"/>
        </dgm:presLayoutVars>
      </dgm:prSet>
      <dgm:spPr/>
    </dgm:pt>
    <dgm:pt modelId="{9BD07095-C841-4E2D-B19F-B923016ED140}" type="pres">
      <dgm:prSet presAssocID="{AFE06C5C-6D0F-4504-8355-60906BC23381}" presName="spaceBetweenRectangles" presStyleCnt="0"/>
      <dgm:spPr/>
    </dgm:pt>
    <dgm:pt modelId="{701BFB89-B337-4469-A2D4-D838C7F6B628}" type="pres">
      <dgm:prSet presAssocID="{BB01B75F-C7FB-4925-BC12-9831AC9C06E2}" presName="parentLin" presStyleCnt="0"/>
      <dgm:spPr/>
    </dgm:pt>
    <dgm:pt modelId="{9AEBD084-1ABD-44E4-950E-0564062F00D2}" type="pres">
      <dgm:prSet presAssocID="{BB01B75F-C7FB-4925-BC12-9831AC9C06E2}" presName="parentLeftMargin" presStyleLbl="node1" presStyleIdx="0" presStyleCnt="3"/>
      <dgm:spPr/>
    </dgm:pt>
    <dgm:pt modelId="{2B841921-5288-4F2D-B148-1EE6C2EA58D9}" type="pres">
      <dgm:prSet presAssocID="{BB01B75F-C7FB-4925-BC12-9831AC9C06E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6D0444F-B667-4898-9738-CDB702EDF604}" type="pres">
      <dgm:prSet presAssocID="{BB01B75F-C7FB-4925-BC12-9831AC9C06E2}" presName="negativeSpace" presStyleCnt="0"/>
      <dgm:spPr/>
    </dgm:pt>
    <dgm:pt modelId="{E4A6B9CB-DAA2-4806-BAE8-62AFA1CAD7CF}" type="pres">
      <dgm:prSet presAssocID="{BB01B75F-C7FB-4925-BC12-9831AC9C06E2}" presName="childText" presStyleLbl="conFgAcc1" presStyleIdx="1" presStyleCnt="3">
        <dgm:presLayoutVars>
          <dgm:bulletEnabled val="1"/>
        </dgm:presLayoutVars>
      </dgm:prSet>
      <dgm:spPr/>
    </dgm:pt>
    <dgm:pt modelId="{21563006-1CDE-48B6-A6D5-9956061CEFFE}" type="pres">
      <dgm:prSet presAssocID="{4DB805CC-FFE9-4E0A-AC39-63FE5B4C418F}" presName="spaceBetweenRectangles" presStyleCnt="0"/>
      <dgm:spPr/>
    </dgm:pt>
    <dgm:pt modelId="{C66F8C8F-BDF6-4487-A681-1993F01CB503}" type="pres">
      <dgm:prSet presAssocID="{75AB0ED9-3C3D-46C0-87D6-C8DA226FDE45}" presName="parentLin" presStyleCnt="0"/>
      <dgm:spPr/>
    </dgm:pt>
    <dgm:pt modelId="{7C3A3AE4-A25F-4579-B6A4-B1298F3BF388}" type="pres">
      <dgm:prSet presAssocID="{75AB0ED9-3C3D-46C0-87D6-C8DA226FDE45}" presName="parentLeftMargin" presStyleLbl="node1" presStyleIdx="1" presStyleCnt="3"/>
      <dgm:spPr/>
    </dgm:pt>
    <dgm:pt modelId="{28879717-EB96-4FD8-A369-24995C43E137}" type="pres">
      <dgm:prSet presAssocID="{75AB0ED9-3C3D-46C0-87D6-C8DA226FDE4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5A26D94-614B-4B03-A9B7-EB622AED74B1}" type="pres">
      <dgm:prSet presAssocID="{75AB0ED9-3C3D-46C0-87D6-C8DA226FDE45}" presName="negativeSpace" presStyleCnt="0"/>
      <dgm:spPr/>
    </dgm:pt>
    <dgm:pt modelId="{03B58D66-C619-448A-BB69-E5296F8BE0EC}" type="pres">
      <dgm:prSet presAssocID="{75AB0ED9-3C3D-46C0-87D6-C8DA226FDE4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74F291A-12D5-4380-A627-97E9F36022D6}" srcId="{74E41560-BE6C-410A-8770-83DE4DEA195E}" destId="{28F0AEF7-BFBA-4070-AF0D-8543E01345B2}" srcOrd="0" destOrd="0" parTransId="{184407E4-81A9-4169-873C-D94487A8907B}" sibTransId="{0B3CF3D3-FE4E-48D1-91FD-9C1A226AD28C}"/>
    <dgm:cxn modelId="{5A432E2A-C63B-433C-8BF6-307C8D117FF6}" type="presOf" srcId="{7E5873D6-7DDA-44E7-B9EA-DB5F3770269C}" destId="{97FBEB05-C03A-45F8-9C05-5F50454BFFF6}" srcOrd="0" destOrd="0" presId="urn:microsoft.com/office/officeart/2005/8/layout/list1"/>
    <dgm:cxn modelId="{76656D2B-51DB-490C-93E7-E5375D72AEBA}" type="presOf" srcId="{74E41560-BE6C-410A-8770-83DE4DEA195E}" destId="{0858DB6B-5261-4BE9-ACD9-84CE2D089BE3}" srcOrd="1" destOrd="0" presId="urn:microsoft.com/office/officeart/2005/8/layout/list1"/>
    <dgm:cxn modelId="{63A84445-55A4-4D7A-8ED8-FDE63E93A811}" srcId="{7E5873D6-7DDA-44E7-B9EA-DB5F3770269C}" destId="{74E41560-BE6C-410A-8770-83DE4DEA195E}" srcOrd="0" destOrd="0" parTransId="{4E3A4E30-CC86-4E8D-8CF4-47330BA42B3E}" sibTransId="{AFE06C5C-6D0F-4504-8355-60906BC23381}"/>
    <dgm:cxn modelId="{7CE16449-4650-42D4-9203-7E7ECE48DF8E}" srcId="{BB01B75F-C7FB-4925-BC12-9831AC9C06E2}" destId="{75CC0997-E0B8-4AAF-A81E-F3B26CFAB6A1}" srcOrd="1" destOrd="0" parTransId="{3C65C5F7-1BFE-44CD-A172-07251040124B}" sibTransId="{0A281297-142B-4DF5-8147-3EDE22E11CC5}"/>
    <dgm:cxn modelId="{8BC08449-46C5-44BD-BBB1-C7D2C2AF8A92}" type="presOf" srcId="{75AB0ED9-3C3D-46C0-87D6-C8DA226FDE45}" destId="{28879717-EB96-4FD8-A369-24995C43E137}" srcOrd="1" destOrd="0" presId="urn:microsoft.com/office/officeart/2005/8/layout/list1"/>
    <dgm:cxn modelId="{81394C51-48CA-4526-A95F-58395DF8F359}" type="presOf" srcId="{75CC0997-E0B8-4AAF-A81E-F3B26CFAB6A1}" destId="{E4A6B9CB-DAA2-4806-BAE8-62AFA1CAD7CF}" srcOrd="0" destOrd="1" presId="urn:microsoft.com/office/officeart/2005/8/layout/list1"/>
    <dgm:cxn modelId="{3B4B9B53-E4C5-47B5-BDA6-227A3C2946FC}" srcId="{7E5873D6-7DDA-44E7-B9EA-DB5F3770269C}" destId="{75AB0ED9-3C3D-46C0-87D6-C8DA226FDE45}" srcOrd="2" destOrd="0" parTransId="{34BDEC7F-417D-46DF-9BC6-A84F74650116}" sibTransId="{133228FA-60CC-4C83-9911-97C64E2B5CC5}"/>
    <dgm:cxn modelId="{AA4FC580-500B-4B21-918A-B4C733A4845A}" srcId="{74E41560-BE6C-410A-8770-83DE4DEA195E}" destId="{AC07753F-2F71-4481-8F8E-FE513ED93F5B}" srcOrd="1" destOrd="0" parTransId="{F042473E-1759-4213-9E38-73BB229B365D}" sibTransId="{88B8B58D-AE8D-4A1A-B973-F9C3964CBBF2}"/>
    <dgm:cxn modelId="{774B5F85-751B-41BF-9E19-049C975EFF86}" type="presOf" srcId="{75AB0ED9-3C3D-46C0-87D6-C8DA226FDE45}" destId="{7C3A3AE4-A25F-4579-B6A4-B1298F3BF388}" srcOrd="0" destOrd="0" presId="urn:microsoft.com/office/officeart/2005/8/layout/list1"/>
    <dgm:cxn modelId="{8868FA97-2B18-48B6-A0C1-00A0F6F36966}" srcId="{BB01B75F-C7FB-4925-BC12-9831AC9C06E2}" destId="{CC2D5116-4833-40C9-A889-67FFAD4EF758}" srcOrd="0" destOrd="0" parTransId="{1D3E3E0A-5DD0-4F33-A908-4374F838A3AF}" sibTransId="{983B9120-2C08-49F5-AA19-D0EB377DDACB}"/>
    <dgm:cxn modelId="{8F8C71B6-AD20-46C7-93A9-DDB2ECE94C9A}" type="presOf" srcId="{BB01B75F-C7FB-4925-BC12-9831AC9C06E2}" destId="{9AEBD084-1ABD-44E4-950E-0564062F00D2}" srcOrd="0" destOrd="0" presId="urn:microsoft.com/office/officeart/2005/8/layout/list1"/>
    <dgm:cxn modelId="{0AAF77BB-79B0-43A5-8DB6-D893DD648E0B}" type="presOf" srcId="{CC2D5116-4833-40C9-A889-67FFAD4EF758}" destId="{E4A6B9CB-DAA2-4806-BAE8-62AFA1CAD7CF}" srcOrd="0" destOrd="0" presId="urn:microsoft.com/office/officeart/2005/8/layout/list1"/>
    <dgm:cxn modelId="{5E7A48C8-45D8-4C2B-9C9A-146B6E992532}" type="presOf" srcId="{BB01B75F-C7FB-4925-BC12-9831AC9C06E2}" destId="{2B841921-5288-4F2D-B148-1EE6C2EA58D9}" srcOrd="1" destOrd="0" presId="urn:microsoft.com/office/officeart/2005/8/layout/list1"/>
    <dgm:cxn modelId="{6927D8C9-884C-4BF6-AD51-CADBDAF80EEE}" type="presOf" srcId="{74E41560-BE6C-410A-8770-83DE4DEA195E}" destId="{E3EC3007-EB8B-41A3-ABE4-BD11F7B1680B}" srcOrd="0" destOrd="0" presId="urn:microsoft.com/office/officeart/2005/8/layout/list1"/>
    <dgm:cxn modelId="{755317D1-E4A7-49F4-9618-DB4A76D01E78}" srcId="{7E5873D6-7DDA-44E7-B9EA-DB5F3770269C}" destId="{BB01B75F-C7FB-4925-BC12-9831AC9C06E2}" srcOrd="1" destOrd="0" parTransId="{B6ACC17E-23A2-4E9D-AAF5-42FF636FC45F}" sibTransId="{4DB805CC-FFE9-4E0A-AC39-63FE5B4C418F}"/>
    <dgm:cxn modelId="{04A950DF-274B-4ED9-8CB0-7F043CBEE579}" type="presOf" srcId="{28F0AEF7-BFBA-4070-AF0D-8543E01345B2}" destId="{43701899-ED5F-470C-96F4-BBB1C3C52BE6}" srcOrd="0" destOrd="0" presId="urn:microsoft.com/office/officeart/2005/8/layout/list1"/>
    <dgm:cxn modelId="{3A674FE5-1634-4A78-A8BB-03A53EC1A80F}" type="presOf" srcId="{AC07753F-2F71-4481-8F8E-FE513ED93F5B}" destId="{43701899-ED5F-470C-96F4-BBB1C3C52BE6}" srcOrd="0" destOrd="1" presId="urn:microsoft.com/office/officeart/2005/8/layout/list1"/>
    <dgm:cxn modelId="{3C006E61-E134-4AD0-B271-ECDA19760F21}" type="presParOf" srcId="{97FBEB05-C03A-45F8-9C05-5F50454BFFF6}" destId="{5CB357D6-4500-4B8C-BC1A-98EF209ACDCD}" srcOrd="0" destOrd="0" presId="urn:microsoft.com/office/officeart/2005/8/layout/list1"/>
    <dgm:cxn modelId="{CDAC7422-60EC-44B4-BA09-0E1888A3AA24}" type="presParOf" srcId="{5CB357D6-4500-4B8C-BC1A-98EF209ACDCD}" destId="{E3EC3007-EB8B-41A3-ABE4-BD11F7B1680B}" srcOrd="0" destOrd="0" presId="urn:microsoft.com/office/officeart/2005/8/layout/list1"/>
    <dgm:cxn modelId="{0A7DECCF-FCB5-4089-AB38-E83D356EBDB1}" type="presParOf" srcId="{5CB357D6-4500-4B8C-BC1A-98EF209ACDCD}" destId="{0858DB6B-5261-4BE9-ACD9-84CE2D089BE3}" srcOrd="1" destOrd="0" presId="urn:microsoft.com/office/officeart/2005/8/layout/list1"/>
    <dgm:cxn modelId="{69464C5A-E249-4402-8C7B-5AD6C5463A16}" type="presParOf" srcId="{97FBEB05-C03A-45F8-9C05-5F50454BFFF6}" destId="{90B108A8-E561-489C-80C2-87084FFDDDB5}" srcOrd="1" destOrd="0" presId="urn:microsoft.com/office/officeart/2005/8/layout/list1"/>
    <dgm:cxn modelId="{6440FFFD-49BE-4A22-BB9C-0D9FD8A8DB5C}" type="presParOf" srcId="{97FBEB05-C03A-45F8-9C05-5F50454BFFF6}" destId="{43701899-ED5F-470C-96F4-BBB1C3C52BE6}" srcOrd="2" destOrd="0" presId="urn:microsoft.com/office/officeart/2005/8/layout/list1"/>
    <dgm:cxn modelId="{0E31C5A3-C0AA-4173-81A6-8890772EAF72}" type="presParOf" srcId="{97FBEB05-C03A-45F8-9C05-5F50454BFFF6}" destId="{9BD07095-C841-4E2D-B19F-B923016ED140}" srcOrd="3" destOrd="0" presId="urn:microsoft.com/office/officeart/2005/8/layout/list1"/>
    <dgm:cxn modelId="{533A67C4-BCE3-4D38-B138-C302458F7723}" type="presParOf" srcId="{97FBEB05-C03A-45F8-9C05-5F50454BFFF6}" destId="{701BFB89-B337-4469-A2D4-D838C7F6B628}" srcOrd="4" destOrd="0" presId="urn:microsoft.com/office/officeart/2005/8/layout/list1"/>
    <dgm:cxn modelId="{44A5EFA7-D7B6-48BA-AC1D-365ECDC99900}" type="presParOf" srcId="{701BFB89-B337-4469-A2D4-D838C7F6B628}" destId="{9AEBD084-1ABD-44E4-950E-0564062F00D2}" srcOrd="0" destOrd="0" presId="urn:microsoft.com/office/officeart/2005/8/layout/list1"/>
    <dgm:cxn modelId="{BE1FF172-C90F-47AC-8401-FF54F9A14DAC}" type="presParOf" srcId="{701BFB89-B337-4469-A2D4-D838C7F6B628}" destId="{2B841921-5288-4F2D-B148-1EE6C2EA58D9}" srcOrd="1" destOrd="0" presId="urn:microsoft.com/office/officeart/2005/8/layout/list1"/>
    <dgm:cxn modelId="{215AC991-C28C-46C5-A975-584B67EDF31C}" type="presParOf" srcId="{97FBEB05-C03A-45F8-9C05-5F50454BFFF6}" destId="{16D0444F-B667-4898-9738-CDB702EDF604}" srcOrd="5" destOrd="0" presId="urn:microsoft.com/office/officeart/2005/8/layout/list1"/>
    <dgm:cxn modelId="{C5A2EB4D-A69E-4998-B940-984AE1FDAA8D}" type="presParOf" srcId="{97FBEB05-C03A-45F8-9C05-5F50454BFFF6}" destId="{E4A6B9CB-DAA2-4806-BAE8-62AFA1CAD7CF}" srcOrd="6" destOrd="0" presId="urn:microsoft.com/office/officeart/2005/8/layout/list1"/>
    <dgm:cxn modelId="{397A47B0-EAFA-43C8-ACCD-70CDAAD26D36}" type="presParOf" srcId="{97FBEB05-C03A-45F8-9C05-5F50454BFFF6}" destId="{21563006-1CDE-48B6-A6D5-9956061CEFFE}" srcOrd="7" destOrd="0" presId="urn:microsoft.com/office/officeart/2005/8/layout/list1"/>
    <dgm:cxn modelId="{9B10EA69-7B33-4DF1-9ED5-202C81AEBC0C}" type="presParOf" srcId="{97FBEB05-C03A-45F8-9C05-5F50454BFFF6}" destId="{C66F8C8F-BDF6-4487-A681-1993F01CB503}" srcOrd="8" destOrd="0" presId="urn:microsoft.com/office/officeart/2005/8/layout/list1"/>
    <dgm:cxn modelId="{4A6EC14B-B08F-424D-AF09-E4E4C5E602BD}" type="presParOf" srcId="{C66F8C8F-BDF6-4487-A681-1993F01CB503}" destId="{7C3A3AE4-A25F-4579-B6A4-B1298F3BF388}" srcOrd="0" destOrd="0" presId="urn:microsoft.com/office/officeart/2005/8/layout/list1"/>
    <dgm:cxn modelId="{99F0B99F-61FE-4B98-AC08-23370A1EA9A7}" type="presParOf" srcId="{C66F8C8F-BDF6-4487-A681-1993F01CB503}" destId="{28879717-EB96-4FD8-A369-24995C43E137}" srcOrd="1" destOrd="0" presId="urn:microsoft.com/office/officeart/2005/8/layout/list1"/>
    <dgm:cxn modelId="{D30132C4-8FE2-41B9-AD3B-464434E63FB1}" type="presParOf" srcId="{97FBEB05-C03A-45F8-9C05-5F50454BFFF6}" destId="{85A26D94-614B-4B03-A9B7-EB622AED74B1}" srcOrd="9" destOrd="0" presId="urn:microsoft.com/office/officeart/2005/8/layout/list1"/>
    <dgm:cxn modelId="{9CCAF98A-CBF0-4E16-B93B-879AC0FEE0B3}" type="presParOf" srcId="{97FBEB05-C03A-45F8-9C05-5F50454BFFF6}" destId="{03B58D66-C619-448A-BB69-E5296F8BE0E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701899-ED5F-470C-96F4-BBB1C3C52BE6}">
      <dsp:nvSpPr>
        <dsp:cNvPr id="0" name=""/>
        <dsp:cNvSpPr/>
      </dsp:nvSpPr>
      <dsp:spPr>
        <a:xfrm>
          <a:off x="0" y="385607"/>
          <a:ext cx="7315200" cy="1515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541528" rIns="567741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Insurance Carrier, or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Out-of-Network Provider </a:t>
          </a:r>
        </a:p>
      </dsp:txBody>
      <dsp:txXfrm>
        <a:off x="0" y="385607"/>
        <a:ext cx="7315200" cy="1515150"/>
      </dsp:txXfrm>
    </dsp:sp>
    <dsp:sp modelId="{0858DB6B-5261-4BE9-ACD9-84CE2D089BE3}">
      <dsp:nvSpPr>
        <dsp:cNvPr id="0" name=""/>
        <dsp:cNvSpPr/>
      </dsp:nvSpPr>
      <dsp:spPr>
        <a:xfrm>
          <a:off x="365760" y="1847"/>
          <a:ext cx="5120640" cy="7675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Initiating Party (IP): </a:t>
          </a:r>
        </a:p>
      </dsp:txBody>
      <dsp:txXfrm>
        <a:off x="403227" y="39314"/>
        <a:ext cx="5045706" cy="692586"/>
      </dsp:txXfrm>
    </dsp:sp>
    <dsp:sp modelId="{E4A6B9CB-DAA2-4806-BAE8-62AFA1CAD7CF}">
      <dsp:nvSpPr>
        <dsp:cNvPr id="0" name=""/>
        <dsp:cNvSpPr/>
      </dsp:nvSpPr>
      <dsp:spPr>
        <a:xfrm>
          <a:off x="0" y="2424917"/>
          <a:ext cx="7315200" cy="1515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541528" rIns="567741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Insurance Carrier, or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Out-of-Network Provider </a:t>
          </a:r>
        </a:p>
      </dsp:txBody>
      <dsp:txXfrm>
        <a:off x="0" y="2424917"/>
        <a:ext cx="7315200" cy="1515150"/>
      </dsp:txXfrm>
    </dsp:sp>
    <dsp:sp modelId="{2B841921-5288-4F2D-B148-1EE6C2EA58D9}">
      <dsp:nvSpPr>
        <dsp:cNvPr id="0" name=""/>
        <dsp:cNvSpPr/>
      </dsp:nvSpPr>
      <dsp:spPr>
        <a:xfrm>
          <a:off x="365760" y="2041157"/>
          <a:ext cx="5120640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Non-Initiating Party (NP):</a:t>
          </a:r>
        </a:p>
      </dsp:txBody>
      <dsp:txXfrm>
        <a:off x="403227" y="2078624"/>
        <a:ext cx="5045706" cy="692586"/>
      </dsp:txXfrm>
    </dsp:sp>
    <dsp:sp modelId="{03B58D66-C619-448A-BB69-E5296F8BE0EC}">
      <dsp:nvSpPr>
        <dsp:cNvPr id="0" name=""/>
        <dsp:cNvSpPr/>
      </dsp:nvSpPr>
      <dsp:spPr>
        <a:xfrm>
          <a:off x="0" y="4464227"/>
          <a:ext cx="731520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879717-EB96-4FD8-A369-24995C43E137}">
      <dsp:nvSpPr>
        <dsp:cNvPr id="0" name=""/>
        <dsp:cNvSpPr/>
      </dsp:nvSpPr>
      <dsp:spPr>
        <a:xfrm>
          <a:off x="365760" y="4080467"/>
          <a:ext cx="5120640" cy="7675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Arbitrator</a:t>
          </a:r>
        </a:p>
      </dsp:txBody>
      <dsp:txXfrm>
        <a:off x="403227" y="4117934"/>
        <a:ext cx="5045706" cy="692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D784D92-A148-493D-80D3-010C9F6AAD9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4D9CE6-1EDB-4BEB-BC75-8D79EFB1D5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97393-F693-40A2-B3B0-408104424A9B}" type="datetimeFigureOut">
              <a:rPr lang="en-US" smtClean="0"/>
              <a:t>1/15/2021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7A6DD2-BAC9-4553-9454-C4354EF1A4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7ED696-DD7B-4F33-9558-9D8A821EDD1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5FF48-375C-4B9B-A7CA-7150D9F613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648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23243-279A-4D58-9F77-E7D7B33C6583}" type="datetimeFigureOut">
              <a:rPr lang="en-US" smtClean="0"/>
              <a:t>1/15/2021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2DBED-FD46-49BB-8DC5-8821A07733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225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cc.virginia.gov/getattachment/f7ea250a-4b94-4b36-9c24-3734538f8473/Balance-Billing-Arbitrator-Decision-Reporting-Form.pdf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cc.virginia.gov/getattachment/6bc8f105-7fe5-4171-947c-48e311e049d0/Notice-of-Intent-to-Arbitrate-Form.pdf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Set Effective: January 1, 2021 – December 1, 2021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An “insurance carrier” includes an elective group health plan or the elective group health plan through its administrator.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2DBED-FD46-49BB-8DC5-8821A07733F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2573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Link to Arbitrator Decision Reporting Form: </a:t>
            </a:r>
            <a:r>
              <a:rPr lang="en-US" dirty="0">
                <a:hlinkClick r:id="rId3"/>
              </a:rPr>
              <a:t>Notice for arbitrators to report decisions (virginia.gov)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2DBED-FD46-49BB-8DC5-8821A07733F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698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Arbitrator –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Determines the final payment amount the insurer or provider must accept by choosing one of the parties' best final offer.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2DBED-FD46-49BB-8DC5-8821A07733F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626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Parties can come to an agreement at any time during the process. Claim must be paid within 10 days of agreement.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2DBED-FD46-49BB-8DC5-8821A07733F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791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2DBED-FD46-49BB-8DC5-8821A07733F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754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Link to NIA form: </a:t>
            </a:r>
            <a:r>
              <a:rPr lang="en-US" dirty="0">
                <a:hlinkClick r:id="rId3"/>
              </a:rPr>
              <a:t>Notice arbitration requested (virginia.gov)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2DBED-FD46-49BB-8DC5-8821A07733F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822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2DBED-FD46-49BB-8DC5-8821A07733F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970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u="sng" kern="1200" dirty="0">
                <a:solidFill>
                  <a:srgbClr val="00B0F0"/>
                </a:solidFill>
                <a:effectLst/>
                <a:latin typeface="+mn-lt"/>
                <a:ea typeface="+mn-ea"/>
                <a:cs typeface="+mn-cs"/>
              </a:rPr>
              <a:t>If the parties cannot agree on an arbitrator,</a:t>
            </a:r>
            <a:r>
              <a:rPr lang="en-US" sz="1200" kern="1200" dirty="0">
                <a:solidFill>
                  <a:srgbClr val="00B0F0"/>
                </a:solidFill>
                <a:effectLst/>
                <a:latin typeface="+mn-lt"/>
                <a:ea typeface="+mn-ea"/>
                <a:cs typeface="+mn-cs"/>
              </a:rPr>
              <a:t> 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 SCC will choose an arbitrator and notify the parties, using the process outlined in § 38.2-3445.02 of the Code of Virginia and 14 VAC 5-405-40.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2DBED-FD46-49BB-8DC5-8821A07733F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7029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2DBED-FD46-49BB-8DC5-8821A07733F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9831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2DBED-FD46-49BB-8DC5-8821A07733F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617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54B6-8EEB-42B6-B12E-A89D55CB3C95}" type="datetimeFigureOut">
              <a:rPr lang="en-US" smtClean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7CD3-5B49-4188-ABE4-7504183CDA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376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54B6-8EEB-42B6-B12E-A89D55CB3C95}" type="datetimeFigureOut">
              <a:rPr lang="en-US" smtClean="0"/>
              <a:t>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7CD3-5B49-4188-ABE4-7504183CDA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151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54B6-8EEB-42B6-B12E-A89D55CB3C95}" type="datetimeFigureOut">
              <a:rPr lang="en-US" smtClean="0"/>
              <a:t>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7CD3-5B49-4188-ABE4-7504183CDA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96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54B6-8EEB-42B6-B12E-A89D55CB3C95}" type="datetimeFigureOut">
              <a:rPr lang="en-US" smtClean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141" y="6173787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7CD3-5B49-4188-ABE4-7504183CDA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244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54B6-8EEB-42B6-B12E-A89D55CB3C95}" type="datetimeFigureOut">
              <a:rPr lang="en-US" smtClean="0"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141" y="6173787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7CD3-5B49-4188-ABE4-7504183CDA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258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54B6-8EEB-42B6-B12E-A89D55CB3C95}" type="datetimeFigureOut">
              <a:rPr lang="en-US" smtClean="0"/>
              <a:t>1/15/2021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7CD3-5B49-4188-ABE4-7504183CDA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76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B84137-972C-4B34-932A-1A652BBA7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54B6-8EEB-42B6-B12E-A89D55CB3C95}" type="datetimeFigureOut">
              <a:rPr lang="en-US" smtClean="0"/>
              <a:t>1/15/2021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357EA9-EE84-4BF3-9321-4CF51BCD6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36549-6459-4DF0-ADE8-A3E3CB4C3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7CD3-5B49-4188-ABE4-7504183CDA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930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54B6-8EEB-42B6-B12E-A89D55CB3C95}" type="datetimeFigureOut">
              <a:rPr lang="en-US" smtClean="0"/>
              <a:t>1/15/2021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7CD3-5B49-4188-ABE4-7504183CDA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29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54B6-8EEB-42B6-B12E-A89D55CB3C95}" type="datetimeFigureOut">
              <a:rPr lang="en-US" smtClean="0"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7CD3-5B49-4188-ABE4-7504183CDA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828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54B6-8EEB-42B6-B12E-A89D55CB3C95}" type="datetimeFigureOut">
              <a:rPr lang="en-US" smtClean="0"/>
              <a:t>1/15/2021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7CD3-5B49-4188-ABE4-7504183CDA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32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54B6-8EEB-42B6-B12E-A89D55CB3C95}" type="datetimeFigureOut">
              <a:rPr lang="en-US" smtClean="0"/>
              <a:t>1/15/2021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7CD3-5B49-4188-ABE4-7504183CDA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980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E8654B6-8EEB-42B6-B12E-A89D55CB3C95}" type="datetimeFigureOut">
              <a:rPr lang="en-US" smtClean="0"/>
              <a:t>1/15/2021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3ECF7CD3-5B49-4188-ABE4-7504183CDA4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MSIPCMContentMarking" descr="{&quot;HashCode&quot;:1071427657,&quot;Placement&quot;:&quot;Footer&quot;}">
            <a:extLst>
              <a:ext uri="{FF2B5EF4-FFF2-40B4-BE49-F238E27FC236}">
                <a16:creationId xmlns:a16="http://schemas.microsoft.com/office/drawing/2014/main" id="{FC421EC7-DA57-48F0-939E-7E969878CF1E}"/>
              </a:ext>
            </a:extLst>
          </p:cNvPr>
          <p:cNvSpPr txBox="1"/>
          <p:nvPr userDrawn="1"/>
        </p:nvSpPr>
        <p:spPr>
          <a:xfrm>
            <a:off x="5642408" y="6595656"/>
            <a:ext cx="907183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763443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cc.virginia.gov/getattachment/f7ea250a-4b94-4b36-9c24-3734538f8473/Balance-Billing-Arbitrator-Decision-Reporting-Form.pdf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hyperlink" Target="mailto:BureauofInsurance@scc.virginia.gov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cc.virginia.gov/pages/Balance-Billing-Protection" TargetMode="External"/><Relationship Id="rId5" Type="http://schemas.openxmlformats.org/officeDocument/2006/relationships/hyperlink" Target="mailto:BBVA@scc.virginia.gov" TargetMode="External"/><Relationship Id="rId4" Type="http://schemas.openxmlformats.org/officeDocument/2006/relationships/hyperlink" Target="https://scc.virginia.gov/pages/Balance-Billing-(1)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aw.lis.virginia.gov/vacode/title38.2/chapter34/section38.2-3445.01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cc.virginia.gov/getdoc/b596d1b1-b52d-4e78-b313-617ed3df9759/Balance-Billing-2019-Payments-Data-Se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BBVA@scc.virginia.gov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cc.virginia.gov/balancebilling" TargetMode="External"/><Relationship Id="rId4" Type="http://schemas.openxmlformats.org/officeDocument/2006/relationships/hyperlink" Target="https://www.scc.virginia.gov/getdoc/8cca94fd-d0c8-4d81-90e1-788e6e6c18cf/ARBTRNContact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cc.virginia.gov/balancebillin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03CA7-F907-45B8-AE03-F519E70CAB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/>
          <a:lstStyle/>
          <a:p>
            <a:r>
              <a:rPr lang="en-US" dirty="0"/>
              <a:t>Balance Billing	- Arbitration 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413B1E-A051-4BA3-8555-86218E8DD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/>
          <a:lstStyle/>
          <a:p>
            <a:r>
              <a:rPr lang="en-US" dirty="0"/>
              <a:t>State Corporation Commission </a:t>
            </a:r>
          </a:p>
        </p:txBody>
      </p: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6EBD91CD-D32F-4968-B527-D947106265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686" y="4136845"/>
            <a:ext cx="1632858" cy="1632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489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42C74-78D4-4616-85B9-D8AE2BE9347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2919" y="1123837"/>
            <a:ext cx="2947482" cy="4601183"/>
          </a:xfrm>
        </p:spPr>
        <p:txBody>
          <a:bodyPr/>
          <a:lstStyle/>
          <a:p>
            <a:r>
              <a:rPr lang="en-US" dirty="0"/>
              <a:t>Rejected NIA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14694-5CCE-41F0-99B8-D1D8CF39A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If submission fails at any point, the NIA will be rejected and a return email to IP and NP will explain the reason rejected, and that balance billing is prohibited under Virginia law.</a:t>
            </a:r>
          </a:p>
          <a:p>
            <a:r>
              <a:rPr lang="en-US" dirty="0">
                <a:solidFill>
                  <a:schemeClr val="tx1"/>
                </a:solidFill>
              </a:rPr>
              <a:t>If submission fails for some but not all claims within a bundle (i.e., some claims fall outside of the 40-day deadline for NIA submission), the email will indicate which claims do not meet the requirements. Process will continue for the other claims. </a:t>
            </a:r>
          </a:p>
        </p:txBody>
      </p:sp>
    </p:spTree>
    <p:extLst>
      <p:ext uri="{BB962C8B-B14F-4D97-AF65-F5344CB8AC3E}">
        <p14:creationId xmlns:p14="http://schemas.microsoft.com/office/powerpoint/2010/main" val="3111589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796EE-5B72-4F7A-A4F4-EB9CB993B8C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2919" y="1123837"/>
            <a:ext cx="2947482" cy="4601183"/>
          </a:xfrm>
        </p:spPr>
        <p:txBody>
          <a:bodyPr/>
          <a:lstStyle/>
          <a:p>
            <a:r>
              <a:rPr lang="en-US" dirty="0"/>
              <a:t>Approved NIA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E8A96-7121-4837-8134-6852512FD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589307" cy="512064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Reviewer will send an email to both the IP and the NP that: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Acknowledges acceptance of a request for arbitration;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Both parties must choose an arbitrator from a list of arbitrators approved by the SCC. If the parties cannot agree, the SCC will choose one and notify the parties.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Reminder that both parties are required to agree to and execute a nondisclosure agreement within 10 business days of the NIA form; and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For requests that include bundled claims, the NP should work with the IP to discuss any claims it determines as ineligible within a bundle. Any disputes related to bundled claims may be included in the parties’ written submission to the arbitrator. </a:t>
            </a:r>
          </a:p>
        </p:txBody>
      </p:sp>
    </p:spTree>
    <p:extLst>
      <p:ext uri="{BB962C8B-B14F-4D97-AF65-F5344CB8AC3E}">
        <p14:creationId xmlns:p14="http://schemas.microsoft.com/office/powerpoint/2010/main" val="921642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0A04DE-75E6-4679-9260-82033D3726D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Choosing an Arbitrator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DEEA5-F26B-4510-9FED-89F9E4DAF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9305224" cy="35544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IP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must email BBVA of either an arbitrator choice or the inability of the parties to reach agreement within 5 calendar days of the NIA submission.</a:t>
            </a:r>
          </a:p>
          <a:p>
            <a:r>
              <a:rPr lang="en-US" dirty="0">
                <a:solidFill>
                  <a:schemeClr val="tx1"/>
                </a:solidFill>
              </a:rPr>
              <a:t>If both parties do not agree, the reviewer will: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Choose 5 arbitrators randomly from the list of arbitrators approved by SCC and email list to both parties. Each party will have 5 days from receipt of the emailed list to notify BBVA of up to 2 arbitrators they wish to remove from list.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Within 5 days of list provided, the Reviewer will consider the one remaining arbitrator or choose from the remaining arbitrators. </a:t>
            </a:r>
          </a:p>
          <a:p>
            <a:pPr marL="502920" lvl="1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814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CF7387-479A-478E-BB75-14EFB9753FB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Notification of Chosen Arbitrator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6EF30-6E7D-416D-8772-CFB458FA6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2" y="2535446"/>
            <a:ext cx="9543497" cy="35544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Reviewer will notify by email both parties of chosen arbitrator and copies selected arbitrator. The Reviewer will email: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 copy of the NIA form;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Total arbitration fee (carrier and provider divide the fee equally);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Deadline for the parties to pay the fee to the arbitrator (within 10 days of this notification);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Reminder for both parties to make written submissions to the arbitrator (within 30 days of the NIA form), and the NP must provide its final offer to the IP;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Reminder that a party that fails to make timely written submissions will be in default and agrees to pay the final offer submitted by the non-defaulting party. The arbitrator may require the defaulting party to pay the entire arbitration fee.  </a:t>
            </a:r>
          </a:p>
        </p:txBody>
      </p:sp>
    </p:spTree>
    <p:extLst>
      <p:ext uri="{BB962C8B-B14F-4D97-AF65-F5344CB8AC3E}">
        <p14:creationId xmlns:p14="http://schemas.microsoft.com/office/powerpoint/2010/main" val="532422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16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18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80FEF4-32DB-4B6F-A8F9-329F2FFD69E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Arbitration Decision </a:t>
            </a:r>
          </a:p>
        </p:txBody>
      </p:sp>
      <p:sp>
        <p:nvSpPr>
          <p:cNvPr id="27" name="Rectangle 20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47600-F989-45A1-A78B-57D291371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440" y="2535446"/>
            <a:ext cx="9749735" cy="35544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No later than 15 calendar days after the receipt of the parties’ written submissions, the arbitrator will: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Notify the BBVA and the parties of its decision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via the </a:t>
            </a:r>
            <a:r>
              <a:rPr lang="en-US" dirty="0">
                <a:solidFill>
                  <a:schemeClr val="tx1"/>
                </a:solidFill>
                <a:hlinkClick r:id="rId3"/>
              </a:rPr>
              <a:t>Arbitrator Decision Reporting Form</a:t>
            </a:r>
            <a:r>
              <a:rPr lang="en-US" dirty="0">
                <a:solidFill>
                  <a:schemeClr val="tx1"/>
                </a:solidFill>
              </a:rPr>
              <a:t>, and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Issue a written decision requiring payment of the final offer amount of either the IP or NP.</a:t>
            </a:r>
          </a:p>
          <a:p>
            <a:r>
              <a:rPr lang="en-US" dirty="0">
                <a:solidFill>
                  <a:schemeClr val="tx1"/>
                </a:solidFill>
              </a:rPr>
              <a:t>Parties may appeal an arbitration decision within 30 days of the decision by emailing BBVA. The appeal must relate to one of the reasons outlined in 14 VAC 5-405-40 H. 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 marL="50292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502920" lvl="1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293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EE9F5D7F-1BBC-4096-ADA7-AA9C9E4D2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D370DD-716B-4528-B475-331F84CEA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9514" y="758953"/>
            <a:ext cx="7052486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807A1E-EDB6-496F-8B39-502DF144BCA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361330" y="785167"/>
            <a:ext cx="6451110" cy="1255469"/>
          </a:xfrm>
        </p:spPr>
        <p:txBody>
          <a:bodyPr>
            <a:normAutofit/>
          </a:bodyPr>
          <a:lstStyle/>
          <a:p>
            <a:r>
              <a:rPr lang="en-US" dirty="0"/>
              <a:t>Need Help?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79D076F-656A-4CD9-83AD-AF8F4B28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912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1" name="Graphic 20" descr="Questions">
            <a:extLst>
              <a:ext uri="{FF2B5EF4-FFF2-40B4-BE49-F238E27FC236}">
                <a16:creationId xmlns:a16="http://schemas.microsoft.com/office/drawing/2014/main" id="{47CF1BBB-8D20-419F-BAFF-BB672AC567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60771" y="1535135"/>
            <a:ext cx="3778286" cy="377828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3EFA1FA-EAFA-41BC-8E5D-7C4F2E03D46C}"/>
              </a:ext>
            </a:extLst>
          </p:cNvPr>
          <p:cNvSpPr/>
          <p:nvPr/>
        </p:nvSpPr>
        <p:spPr>
          <a:xfrm>
            <a:off x="5335089" y="1902144"/>
            <a:ext cx="6661336" cy="17113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9A913F-80D8-4F57-BCF2-D194EDE0A94D}"/>
              </a:ext>
            </a:extLst>
          </p:cNvPr>
          <p:cNvSpPr/>
          <p:nvPr/>
        </p:nvSpPr>
        <p:spPr>
          <a:xfrm>
            <a:off x="5350041" y="3821648"/>
            <a:ext cx="6661336" cy="185457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E2EF2DC6-F32F-4E1F-BD05-7961296C5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1481" y="1932775"/>
            <a:ext cx="6657808" cy="1649690"/>
          </a:xfrm>
        </p:spPr>
        <p:txBody>
          <a:bodyPr anchor="t">
            <a:normAutofit fontScale="85000" lnSpcReduction="20000"/>
          </a:bodyPr>
          <a:lstStyle/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chemeClr val="tx1"/>
                </a:solidFill>
              </a:rPr>
              <a:t>Industry Website: </a:t>
            </a:r>
            <a:r>
              <a:rPr lang="en-US" sz="21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scc.virginia.gov/pages/Balance-Billing-(1)</a:t>
            </a:r>
            <a:endParaRPr lang="en-US" sz="2100" dirty="0">
              <a:solidFill>
                <a:schemeClr val="tx1"/>
              </a:solidFill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chemeClr val="tx1"/>
                </a:solidFill>
              </a:rPr>
              <a:t>Email: </a:t>
            </a:r>
            <a:r>
              <a:rPr lang="en-US" sz="2100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BBVA@scc.virginia.gov</a:t>
            </a:r>
            <a:r>
              <a:rPr lang="en-US" sz="2100" dirty="0">
                <a:solidFill>
                  <a:schemeClr val="tx1"/>
                </a:solidFill>
              </a:rPr>
              <a:t> </a:t>
            </a:r>
          </a:p>
          <a:p>
            <a:pPr marL="283464" indent="-283464">
              <a:lnSpc>
                <a:spcPct val="160000"/>
              </a:lnSpc>
              <a:spcBef>
                <a:spcPts val="0"/>
              </a:spcBef>
            </a:pPr>
            <a:r>
              <a:rPr lang="en-US" sz="2100" dirty="0">
                <a:solidFill>
                  <a:schemeClr val="tx1"/>
                </a:solidFill>
              </a:rPr>
              <a:t>Questions related to arbitrator application, requests to arbitrate, or questions regarding the self-funded opt-in process</a:t>
            </a:r>
          </a:p>
          <a:p>
            <a:pPr marL="0" indent="0">
              <a:buNone/>
            </a:pPr>
            <a:endParaRPr lang="en-US" sz="18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37D81E-FB64-42D9-BE62-7246931CF817}"/>
              </a:ext>
            </a:extLst>
          </p:cNvPr>
          <p:cNvSpPr txBox="1"/>
          <p:nvPr/>
        </p:nvSpPr>
        <p:spPr>
          <a:xfrm>
            <a:off x="5338903" y="3844966"/>
            <a:ext cx="6680386" cy="1711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Consumer Website: </a:t>
            </a:r>
            <a:r>
              <a:rPr lang="en-US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scc.virginia.gov/pages/Balance-Billing-Protection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Bureau of Insurance: 1-877-310-6560</a:t>
            </a:r>
          </a:p>
          <a:p>
            <a:pPr>
              <a:lnSpc>
                <a:spcPct val="150000"/>
              </a:lnSpc>
            </a:pPr>
            <a:r>
              <a:rPr lang="en-US" dirty="0"/>
              <a:t>Email: </a:t>
            </a:r>
            <a:r>
              <a:rPr lang="en-US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BureauofInsurance@scc.virginia.gov</a:t>
            </a:r>
            <a:r>
              <a:rPr lang="en-US" dirty="0"/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Consumer questions and complaints about balance billing</a:t>
            </a:r>
          </a:p>
        </p:txBody>
      </p:sp>
    </p:spTree>
    <p:extLst>
      <p:ext uri="{BB962C8B-B14F-4D97-AF65-F5344CB8AC3E}">
        <p14:creationId xmlns:p14="http://schemas.microsoft.com/office/powerpoint/2010/main" val="1879183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8E547D-47A7-481C-8BDD-C1BC692C9A3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A41A9-2778-4D1A-BCCF-A8F62AABB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9305224" cy="35544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If an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enrollee is treated by an out-of-network provider for emergency services or at an in-network facility for scheduled services covered by Virginia's </a:t>
            </a:r>
            <a:r>
              <a:rPr lang="en-US" u="sng" dirty="0">
                <a:solidFill>
                  <a:schemeClr val="tx1"/>
                </a:solidFill>
                <a:hlinkClick r:id="rId3"/>
              </a:rPr>
              <a:t>balance billing law</a:t>
            </a:r>
            <a:r>
              <a:rPr lang="en-US" dirty="0">
                <a:solidFill>
                  <a:schemeClr val="tx1"/>
                </a:solidFill>
              </a:rPr>
              <a:t> the provider or facility that is out-of-network will submit a claim to the enrollee's insurance carrier. </a:t>
            </a:r>
          </a:p>
          <a:p>
            <a:r>
              <a:rPr lang="en-US" dirty="0">
                <a:solidFill>
                  <a:schemeClr val="tx1"/>
                </a:solidFill>
              </a:rPr>
              <a:t>The amount the insurance carrier pays the facility or provider must be a “commercially reasonable amount” based on payments for the same or similar services in a similar geographic area. If the insurance carrier and the provider cannot agree on the amount, either party can start the arbitration process. </a:t>
            </a:r>
          </a:p>
          <a:p>
            <a:r>
              <a:rPr lang="en-US" u="sng" dirty="0">
                <a:solidFill>
                  <a:schemeClr val="tx1"/>
                </a:solidFill>
                <a:hlinkClick r:id="rId4"/>
              </a:rPr>
              <a:t>Commercially Reasonable Payments Data Set and Protocols 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176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EDA52-9918-480D-80F7-ADE00BAD103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2919" y="1123837"/>
            <a:ext cx="2947482" cy="4601183"/>
          </a:xfrm>
        </p:spPr>
        <p:txBody>
          <a:bodyPr/>
          <a:lstStyle/>
          <a:p>
            <a:r>
              <a:rPr lang="en-US" dirty="0"/>
              <a:t>Involved Parties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D5C4AB5A-388F-48B2-A2DF-9FF6BDD0C8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7906889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0716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E05F1-FA1E-486B-BF55-2527BB912FC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Arbitration Timeline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7E11788-138B-4F66-8350-D21B09A30A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7431506"/>
              </p:ext>
            </p:extLst>
          </p:nvPr>
        </p:nvGraphicFramePr>
        <p:xfrm>
          <a:off x="4376057" y="751114"/>
          <a:ext cx="6487886" cy="5301340"/>
        </p:xfrm>
        <a:graphic>
          <a:graphicData uri="http://schemas.openxmlformats.org/drawingml/2006/table">
            <a:tbl>
              <a:tblPr firstRow="1" firstCol="1" bandRow="1"/>
              <a:tblGrid>
                <a:gridCol w="689207">
                  <a:extLst>
                    <a:ext uri="{9D8B030D-6E8A-4147-A177-3AD203B41FA5}">
                      <a16:colId xmlns:a16="http://schemas.microsoft.com/office/drawing/2014/main" val="2756333162"/>
                    </a:ext>
                  </a:extLst>
                </a:gridCol>
                <a:gridCol w="990068">
                  <a:extLst>
                    <a:ext uri="{9D8B030D-6E8A-4147-A177-3AD203B41FA5}">
                      <a16:colId xmlns:a16="http://schemas.microsoft.com/office/drawing/2014/main" val="3900994408"/>
                    </a:ext>
                  </a:extLst>
                </a:gridCol>
                <a:gridCol w="4808611">
                  <a:extLst>
                    <a:ext uri="{9D8B030D-6E8A-4147-A177-3AD203B41FA5}">
                      <a16:colId xmlns:a16="http://schemas.microsoft.com/office/drawing/2014/main" val="3837794089"/>
                    </a:ext>
                  </a:extLst>
                </a:gridCol>
              </a:tblGrid>
              <a:tr h="2448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Day 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Out-of-network provider submits clean claim to carrier/payer.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4199875"/>
                  </a:ext>
                </a:extLst>
              </a:tr>
              <a:tr h="4642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On or before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Day 30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Carrier/payer pays or offers to pay out-of-network provider.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893662"/>
                  </a:ext>
                </a:extLst>
              </a:tr>
              <a:tr h="4642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On or before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Day 60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Provider may dispute initial payment or payment offer by notifying carrier/payer.  Parties are engaged in good faith negotiation.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2959123"/>
                  </a:ext>
                </a:extLst>
              </a:tr>
              <a:tr h="9032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On or before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Day 70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Carrier/payer or provider can request arbitration by sending Notice of Intent to Arbitrate (NIA) form to the SCC and to the non-initiating party (NP). Initiating party (IP) must include their final offer with request.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220254"/>
                  </a:ext>
                </a:extLst>
              </a:tr>
              <a:tr h="9032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On or before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Day 80 (10 business days from Day 70)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Nondisclosure agreement signed within 10 business days after request to initiate arbitration is made.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645372"/>
                  </a:ext>
                </a:extLst>
              </a:tr>
              <a:tr h="4642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On or before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Day 90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Arbitrator is chosen.  Reviewer notifies initiating and non-initiating parties of chosen arbitrator and copies chosen arbitrator.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0346347"/>
                  </a:ext>
                </a:extLst>
              </a:tr>
              <a:tr h="4642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On or before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Day 100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Both parties must make written submissions in support of final offer.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662521"/>
                  </a:ext>
                </a:extLst>
              </a:tr>
              <a:tr h="4642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On or before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Day 100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Parties each pay arbitrator their half of the applicable fee.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9141667"/>
                  </a:ext>
                </a:extLst>
              </a:tr>
              <a:tr h="4642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On or before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Day 115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Arbitrator issues decision. 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5698383"/>
                  </a:ext>
                </a:extLst>
              </a:tr>
              <a:tr h="4642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On or before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Day 125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Claim payment is made.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885" marR="738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237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66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698352-6D56-4675-A746-9FB28EFAF0B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Good Faith Negotiation Period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6CE03879-307B-4AFB-BDB4-0CCD260CD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9305224" cy="35544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Provider must notify the insurance carrier in writing of a claim dispute within 30 days of the initial payment or payment offer, whichever is earlier. </a:t>
            </a:r>
          </a:p>
          <a:p>
            <a:r>
              <a:rPr lang="en-US" dirty="0">
                <a:solidFill>
                  <a:schemeClr val="tx1"/>
                </a:solidFill>
              </a:rPr>
              <a:t>Both parties should engage in a good faith negotiation period during this 30 day period. </a:t>
            </a:r>
          </a:p>
          <a:p>
            <a:r>
              <a:rPr lang="en-US" dirty="0">
                <a:solidFill>
                  <a:schemeClr val="tx1"/>
                </a:solidFill>
              </a:rPr>
              <a:t>If the insurance carrier and out-of-network provider cannot agree on the payment during the 30 day period, one of the parties can request the claim dispute be settled through arbitration. 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911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3FA75-BBB3-40B4-A0DF-C476EF68DAF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Arbitration Process (Within 40 Days)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01A3B3F-ADFE-42EE-AE64-CD2437316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2" y="2535446"/>
            <a:ext cx="9838773" cy="35544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Within 10 days of the end of a good faith negotiation period, and within 40 days of the earlier of the initial payment or payment offer: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Initiating Party (IP) files Notice of Intent to Arbitrate (NIA) form to </a:t>
            </a:r>
            <a:r>
              <a:rPr lang="en-US" dirty="0">
                <a:solidFill>
                  <a:schemeClr val="tx1"/>
                </a:solidFill>
                <a:hlinkClick r:id="rId3"/>
              </a:rPr>
              <a:t>BBVA@scc.virginia.gov</a:t>
            </a:r>
            <a:endParaRPr lang="en-US" dirty="0">
              <a:solidFill>
                <a:schemeClr val="tx1"/>
              </a:solidFill>
            </a:endParaRPr>
          </a:p>
          <a:p>
            <a:pPr lvl="2"/>
            <a:r>
              <a:rPr lang="en-US" sz="1800" dirty="0">
                <a:solidFill>
                  <a:schemeClr val="tx1"/>
                </a:solidFill>
              </a:rPr>
              <a:t>IP must include their final offer with request. 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IP submits NIA form to Non-initiating Party (NP)</a:t>
            </a:r>
          </a:p>
          <a:p>
            <a:pPr lvl="2"/>
            <a:r>
              <a:rPr lang="en-US" sz="1800" dirty="0">
                <a:solidFill>
                  <a:schemeClr val="tx1"/>
                </a:solidFill>
                <a:hlinkClick r:id="rId4"/>
              </a:rPr>
              <a:t>Arbitrator contact information at the managed care plans </a:t>
            </a:r>
            <a:r>
              <a:rPr lang="en-US" sz="1800" dirty="0">
                <a:solidFill>
                  <a:schemeClr val="tx1"/>
                </a:solidFill>
              </a:rPr>
              <a:t>is provided on the Bureau’s website. If the NP is an elective group health plan, use the contact persons for inquiries</a:t>
            </a:r>
            <a:r>
              <a:rPr lang="en-US" sz="1800" dirty="0">
                <a:solidFill>
                  <a:srgbClr val="00B0F0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from the </a:t>
            </a:r>
            <a:r>
              <a:rPr lang="en-US" sz="1800" dirty="0">
                <a:solidFill>
                  <a:schemeClr val="tx1"/>
                </a:solidFill>
                <a:hlinkClick r:id="rId5"/>
              </a:rPr>
              <a:t>elective group health plan search</a:t>
            </a:r>
            <a:r>
              <a:rPr lang="en-US" sz="1800" dirty="0">
                <a:solidFill>
                  <a:schemeClr val="tx1"/>
                </a:solidFill>
              </a:rPr>
              <a:t> online. 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669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0864E5C9-52C9-4572-AC75-548B9B9C26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5CC6500-4DBD-4C34-BC14-2387FB483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61999"/>
            <a:ext cx="4642228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2BC28-3C79-4959-9D2A-37FD6885D21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36713" y="1298448"/>
            <a:ext cx="3791824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spc="-100" dirty="0"/>
              <a:t>Notice of Intent to Arbitrate (NIA) Form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E34A3B6-BAD2-4156-BDC6-4736248BF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Picture 3" descr="Table&#10;&#10;Description automatically generated">
            <a:extLst>
              <a:ext uri="{FF2B5EF4-FFF2-40B4-BE49-F238E27FC236}">
                <a16:creationId xmlns:a16="http://schemas.microsoft.com/office/drawing/2014/main" id="{46F19F4B-8978-4244-AD9D-48E1673D67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8640" y="29647"/>
            <a:ext cx="5332871" cy="679448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05849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551353-3406-452E-9B9F-35D4CEC9167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Application Information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67BBC-FCC0-47AB-A3D4-930057A74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9305224" cy="35544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Attach copies of both initial payment and payment offer, if both are available. </a:t>
            </a:r>
          </a:p>
          <a:p>
            <a:r>
              <a:rPr lang="en-US" dirty="0">
                <a:solidFill>
                  <a:schemeClr val="tx1"/>
                </a:solidFill>
              </a:rPr>
              <a:t>Only claim payments made in connection with managed care plans regulated by SCC, the state employee health plan, and elective group health plans can use the arbitration process.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Not included: Medicare, Medicaid and Federal Employee Health Benefit Plans.</a:t>
            </a:r>
          </a:p>
          <a:p>
            <a:r>
              <a:rPr lang="en-US" dirty="0">
                <a:solidFill>
                  <a:schemeClr val="tx1"/>
                </a:solidFill>
              </a:rPr>
              <a:t>Elective group health plans are plans that are self-funded and are not regulated by Virginia. In order to offer balance billing protections for their enrollees, the plan must opt-in to the balance billing law.</a:t>
            </a:r>
            <a:br>
              <a:rPr lang="en-US" dirty="0"/>
            </a:br>
            <a:br>
              <a:rPr lang="en-US" dirty="0"/>
            </a:br>
            <a:r>
              <a:rPr lang="en-US" u="sng" dirty="0">
                <a:solidFill>
                  <a:schemeClr val="tx1"/>
                </a:solidFill>
                <a:hlinkClick r:id="rId3"/>
              </a:rPr>
              <a:t>Search the list of elective group health plans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8414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63DEAE-6F79-4648-9572-B1E2AB9574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/>
              <a:t>Review of NIA Form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6C2B4-BE4E-44FF-ADBB-A34441B06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9305224" cy="3554457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chemeClr val="tx1"/>
                </a:solidFill>
              </a:rPr>
              <a:t>Upon submission, the NIA will be reviewed for the</a:t>
            </a:r>
            <a:r>
              <a:rPr lang="en-US" sz="2200" dirty="0">
                <a:solidFill>
                  <a:srgbClr val="00B0F0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following: </a:t>
            </a:r>
          </a:p>
          <a:p>
            <a:pPr lvl="1"/>
            <a:r>
              <a:rPr lang="en-US" sz="1900" dirty="0">
                <a:solidFill>
                  <a:schemeClr val="tx1"/>
                </a:solidFill>
              </a:rPr>
              <a:t>Form is completed in full. </a:t>
            </a:r>
          </a:p>
          <a:p>
            <a:pPr lvl="1"/>
            <a:r>
              <a:rPr lang="en-US" sz="1900" dirty="0">
                <a:solidFill>
                  <a:schemeClr val="tx1"/>
                </a:solidFill>
              </a:rPr>
              <a:t>Ensure all deadlines have been met.</a:t>
            </a:r>
          </a:p>
          <a:p>
            <a:pPr lvl="1"/>
            <a:r>
              <a:rPr lang="en-US" sz="1900" dirty="0">
                <a:solidFill>
                  <a:schemeClr val="tx1"/>
                </a:solidFill>
              </a:rPr>
              <a:t>Copies of payment or payment notice are included. (Do NOT include PII).</a:t>
            </a:r>
          </a:p>
          <a:p>
            <a:pPr lvl="1"/>
            <a:r>
              <a:rPr lang="en-US" sz="1900" dirty="0">
                <a:solidFill>
                  <a:schemeClr val="tx1"/>
                </a:solidFill>
              </a:rPr>
              <a:t>Notice was provided to NP of a claim dispute. </a:t>
            </a:r>
          </a:p>
          <a:p>
            <a:pPr lvl="1"/>
            <a:r>
              <a:rPr lang="en-US" sz="1900" dirty="0">
                <a:solidFill>
                  <a:schemeClr val="tx1"/>
                </a:solidFill>
              </a:rPr>
              <a:t>The 30-day good faith negotiation period was completed.</a:t>
            </a:r>
          </a:p>
          <a:p>
            <a:pPr lvl="1"/>
            <a:r>
              <a:rPr lang="en-US" sz="1900" dirty="0">
                <a:solidFill>
                  <a:schemeClr val="tx1"/>
                </a:solidFill>
              </a:rPr>
              <a:t>The NIA was submitted and provided to NP. </a:t>
            </a:r>
          </a:p>
          <a:p>
            <a:pPr lvl="1"/>
            <a:endParaRPr lang="en-US" sz="1900" dirty="0">
              <a:solidFill>
                <a:schemeClr val="tx1"/>
              </a:solidFill>
            </a:endParaRPr>
          </a:p>
          <a:p>
            <a:pPr marL="50292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111971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1697</TotalTime>
  <Words>1423</Words>
  <Application>Microsoft Office PowerPoint</Application>
  <PresentationFormat>Widescreen</PresentationFormat>
  <Paragraphs>126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Corbel</vt:lpstr>
      <vt:lpstr>Wingdings 2</vt:lpstr>
      <vt:lpstr>Frame</vt:lpstr>
      <vt:lpstr>Balance Billing - Arbitration Process</vt:lpstr>
      <vt:lpstr>Overview</vt:lpstr>
      <vt:lpstr>Involved Parties</vt:lpstr>
      <vt:lpstr>Arbitration Timeline</vt:lpstr>
      <vt:lpstr>Good Faith Negotiation Period </vt:lpstr>
      <vt:lpstr>Arbitration Process (Within 40 Days)</vt:lpstr>
      <vt:lpstr>Notice of Intent to Arbitrate (NIA) Form</vt:lpstr>
      <vt:lpstr>Application Information </vt:lpstr>
      <vt:lpstr>Review of NIA Form</vt:lpstr>
      <vt:lpstr>Rejected NIA</vt:lpstr>
      <vt:lpstr>Approved NIA</vt:lpstr>
      <vt:lpstr>Choosing an Arbitrator </vt:lpstr>
      <vt:lpstr>Notification of Chosen Arbitrator </vt:lpstr>
      <vt:lpstr>Arbitration Decision </vt:lpstr>
      <vt:lpstr>Need Help?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Balance Billing - Arbitration Process</dc:title>
  <dc:creator>Marly Santoro</dc:creator>
  <cp:lastModifiedBy>Johnathan Nixon</cp:lastModifiedBy>
  <cp:revision>36</cp:revision>
  <dcterms:created xsi:type="dcterms:W3CDTF">2020-12-16T16:12:37Z</dcterms:created>
  <dcterms:modified xsi:type="dcterms:W3CDTF">2021-01-15T19:21:14Z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4cbfde1-7928-4a1c-94cb-201c594fc53a_Enabled">
    <vt:lpwstr>True</vt:lpwstr>
  </property>
  <property fmtid="{D5CDD505-2E9C-101B-9397-08002B2CF9AE}" pid="3" name="MSIP_Label_54cbfde1-7928-4a1c-94cb-201c594fc53a_SiteId">
    <vt:lpwstr>1791a7f1-2629-474f-8283-d4da7899c3be</vt:lpwstr>
  </property>
  <property fmtid="{D5CDD505-2E9C-101B-9397-08002B2CF9AE}" pid="4" name="MSIP_Label_54cbfde1-7928-4a1c-94cb-201c594fc53a_Owner">
    <vt:lpwstr>MSANTORO@scc.virginia.gov</vt:lpwstr>
  </property>
  <property fmtid="{D5CDD505-2E9C-101B-9397-08002B2CF9AE}" pid="5" name="MSIP_Label_54cbfde1-7928-4a1c-94cb-201c594fc53a_SetDate">
    <vt:lpwstr>2020-12-16T18:55:49.7715702Z</vt:lpwstr>
  </property>
  <property fmtid="{D5CDD505-2E9C-101B-9397-08002B2CF9AE}" pid="6" name="MSIP_Label_54cbfde1-7928-4a1c-94cb-201c594fc53a_Name">
    <vt:lpwstr>Confidential</vt:lpwstr>
  </property>
  <property fmtid="{D5CDD505-2E9C-101B-9397-08002B2CF9AE}" pid="7" name="MSIP_Label_54cbfde1-7928-4a1c-94cb-201c594fc53a_Application">
    <vt:lpwstr>Microsoft Azure Information Protection</vt:lpwstr>
  </property>
  <property fmtid="{D5CDD505-2E9C-101B-9397-08002B2CF9AE}" pid="8" name="MSIP_Label_54cbfde1-7928-4a1c-94cb-201c594fc53a_ActionId">
    <vt:lpwstr>19f85941-3666-42dc-95f0-2b0dd67cad1c</vt:lpwstr>
  </property>
  <property fmtid="{D5CDD505-2E9C-101B-9397-08002B2CF9AE}" pid="9" name="MSIP_Label_54cbfde1-7928-4a1c-94cb-201c594fc53a_Extended_MSFT_Method">
    <vt:lpwstr>Automatic</vt:lpwstr>
  </property>
  <property fmtid="{D5CDD505-2E9C-101B-9397-08002B2CF9AE}" pid="10" name="MSIP_Label_8e953dd5-1b53-4742-b186-f2a38279ffcd_Enabled">
    <vt:lpwstr>True</vt:lpwstr>
  </property>
  <property fmtid="{D5CDD505-2E9C-101B-9397-08002B2CF9AE}" pid="11" name="MSIP_Label_8e953dd5-1b53-4742-b186-f2a38279ffcd_SiteId">
    <vt:lpwstr>1791a7f1-2629-474f-8283-d4da7899c3be</vt:lpwstr>
  </property>
  <property fmtid="{D5CDD505-2E9C-101B-9397-08002B2CF9AE}" pid="12" name="MSIP_Label_8e953dd5-1b53-4742-b186-f2a38279ffcd_Owner">
    <vt:lpwstr>MSANTORO@scc.virginia.gov</vt:lpwstr>
  </property>
  <property fmtid="{D5CDD505-2E9C-101B-9397-08002B2CF9AE}" pid="13" name="MSIP_Label_8e953dd5-1b53-4742-b186-f2a38279ffcd_SetDate">
    <vt:lpwstr>2020-12-16T18:55:49.7715702Z</vt:lpwstr>
  </property>
  <property fmtid="{D5CDD505-2E9C-101B-9397-08002B2CF9AE}" pid="14" name="MSIP_Label_8e953dd5-1b53-4742-b186-f2a38279ffcd_Name">
    <vt:lpwstr>Anyone</vt:lpwstr>
  </property>
  <property fmtid="{D5CDD505-2E9C-101B-9397-08002B2CF9AE}" pid="15" name="MSIP_Label_8e953dd5-1b53-4742-b186-f2a38279ffcd_Application">
    <vt:lpwstr>Microsoft Azure Information Protection</vt:lpwstr>
  </property>
  <property fmtid="{D5CDD505-2E9C-101B-9397-08002B2CF9AE}" pid="16" name="MSIP_Label_8e953dd5-1b53-4742-b186-f2a38279ffcd_ActionId">
    <vt:lpwstr>19f85941-3666-42dc-95f0-2b0dd67cad1c</vt:lpwstr>
  </property>
  <property fmtid="{D5CDD505-2E9C-101B-9397-08002B2CF9AE}" pid="17" name="MSIP_Label_8e953dd5-1b53-4742-b186-f2a38279ffcd_Parent">
    <vt:lpwstr>54cbfde1-7928-4a1c-94cb-201c594fc53a</vt:lpwstr>
  </property>
  <property fmtid="{D5CDD505-2E9C-101B-9397-08002B2CF9AE}" pid="18" name="MSIP_Label_8e953dd5-1b53-4742-b186-f2a38279ffcd_Extended_MSFT_Method">
    <vt:lpwstr>Automatic</vt:lpwstr>
  </property>
  <property fmtid="{D5CDD505-2E9C-101B-9397-08002B2CF9AE}" pid="19" name="Sensitivity">
    <vt:lpwstr>Confidential Anyone</vt:lpwstr>
  </property>
</Properties>
</file>